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57" r:id="rId2"/>
    <p:sldId id="256" r:id="rId3"/>
    <p:sldId id="258" r:id="rId4"/>
    <p:sldId id="259" r:id="rId5"/>
    <p:sldId id="260" r:id="rId6"/>
    <p:sldId id="262" r:id="rId7"/>
    <p:sldId id="265" r:id="rId8"/>
    <p:sldId id="264" r:id="rId9"/>
    <p:sldId id="266" r:id="rId10"/>
    <p:sldId id="271" r:id="rId11"/>
    <p:sldId id="267" r:id="rId12"/>
    <p:sldId id="268" r:id="rId13"/>
    <p:sldId id="273" r:id="rId14"/>
    <p:sldId id="274" r:id="rId15"/>
    <p:sldId id="269" r:id="rId16"/>
    <p:sldId id="270" r:id="rId17"/>
    <p:sldId id="272"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8235"/>
    <a:srgbClr val="FFFFFF"/>
    <a:srgbClr val="FF0066"/>
    <a:srgbClr val="14969F"/>
    <a:srgbClr val="CCA633"/>
    <a:srgbClr val="3D9BAA"/>
    <a:srgbClr val="0D8295"/>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79" autoAdjust="0"/>
  </p:normalViewPr>
  <p:slideViewPr>
    <p:cSldViewPr snapToGrid="0">
      <p:cViewPr>
        <p:scale>
          <a:sx n="66" d="100"/>
          <a:sy n="66" d="100"/>
        </p:scale>
        <p:origin x="1044" y="4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r>
              <a:rPr lang="en-US" sz="2800" b="1" dirty="0">
                <a:solidFill>
                  <a:schemeClr val="tx1"/>
                </a:solidFill>
              </a:rPr>
              <a:t>Masks</a:t>
            </a:r>
          </a:p>
        </c:rich>
      </c:tx>
      <c:layout>
        <c:manualLayout>
          <c:xMode val="edge"/>
          <c:yMode val="edge"/>
          <c:x val="0.34033761992255845"/>
          <c:y val="4.3151714825761682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manualLayout>
          <c:layoutTarget val="inner"/>
          <c:xMode val="edge"/>
          <c:yMode val="edge"/>
          <c:x val="0.19080303651600283"/>
          <c:y val="0.19721440862428413"/>
          <c:w val="0.49140221890299601"/>
          <c:h val="0.80278570672621941"/>
        </c:manualLayout>
      </c:layout>
      <c:pieChart>
        <c:varyColors val="1"/>
        <c:ser>
          <c:idx val="0"/>
          <c:order val="0"/>
          <c:tx>
            <c:strRef>
              <c:f>Sheet1!$B$1</c:f>
              <c:strCache>
                <c:ptCount val="1"/>
                <c:pt idx="0">
                  <c:v>Masks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A6-48A7-9EA1-72E5D21E4FFD}"/>
              </c:ext>
            </c:extLst>
          </c:dPt>
          <c:dPt>
            <c:idx val="1"/>
            <c:bubble3D val="0"/>
            <c:explosion val="7"/>
            <c:spPr>
              <a:solidFill>
                <a:schemeClr val="accent2"/>
              </a:solidFill>
              <a:ln w="19050">
                <a:solidFill>
                  <a:schemeClr val="lt1"/>
                </a:solidFill>
              </a:ln>
              <a:effectLst/>
            </c:spPr>
            <c:extLst>
              <c:ext xmlns:c16="http://schemas.microsoft.com/office/drawing/2014/chart" uri="{C3380CC4-5D6E-409C-BE32-E72D297353CC}">
                <c16:uniqueId val="{00000002-BEA6-48A7-9EA1-72E5D21E4FFD}"/>
              </c:ext>
            </c:extLst>
          </c:dPt>
          <c:dLbls>
            <c:dLbl>
              <c:idx val="0"/>
              <c:layout>
                <c:manualLayout>
                  <c:x val="-0.17490554748903978"/>
                  <c:y val="-5.18314440351224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EA6-48A7-9EA1-72E5D21E4FFD}"/>
                </c:ext>
              </c:extLst>
            </c:dLbl>
            <c:dLbl>
              <c:idx val="1"/>
              <c:layout>
                <c:manualLayout>
                  <c:x val="0.17719351245523252"/>
                  <c:y val="-1.0073091046112939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BEA6-48A7-9EA1-72E5D21E4FF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Gill Sans MT" panose="020B0502020104020203" pitchFamily="34"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Non-empty</c:v>
                </c:pt>
                <c:pt idx="1">
                  <c:v>Empty</c:v>
                </c:pt>
              </c:strCache>
            </c:strRef>
          </c:cat>
          <c:val>
            <c:numRef>
              <c:f>Sheet1!$B$2:$B$3</c:f>
              <c:numCache>
                <c:formatCode>General</c:formatCode>
                <c:ptCount val="2"/>
                <c:pt idx="0">
                  <c:v>0.53400000000000003</c:v>
                </c:pt>
                <c:pt idx="1">
                  <c:v>0.46600000000000003</c:v>
                </c:pt>
              </c:numCache>
            </c:numRef>
          </c:val>
          <c:extLst>
            <c:ext xmlns:c16="http://schemas.microsoft.com/office/drawing/2014/chart" uri="{C3380CC4-5D6E-409C-BE32-E72D297353CC}">
              <c16:uniqueId val="{00000000-BEA6-48A7-9EA1-72E5D21E4FFD}"/>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7592007505392893"/>
          <c:y val="0.36469643588441819"/>
          <c:w val="0.26034270208261151"/>
          <c:h val="0.311649342276471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ill Sans MT" panose="020B05020201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r>
              <a:rPr lang="en-US" sz="2800" b="1" dirty="0">
                <a:solidFill>
                  <a:schemeClr val="tx1"/>
                </a:solidFill>
              </a:rPr>
              <a:t>Cloud Types</a:t>
            </a:r>
          </a:p>
        </c:rich>
      </c:tx>
      <c:layout>
        <c:manualLayout>
          <c:xMode val="edge"/>
          <c:yMode val="edge"/>
          <c:x val="0.27213048998344919"/>
          <c:y val="3.0165452144343845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manualLayout>
          <c:layoutTarget val="inner"/>
          <c:xMode val="edge"/>
          <c:yMode val="edge"/>
          <c:x val="0.19080303651600283"/>
          <c:y val="0.19721440862428413"/>
          <c:w val="0.46955518508491695"/>
          <c:h val="0.77969360961572975"/>
        </c:manualLayout>
      </c:layout>
      <c:pieChart>
        <c:varyColors val="1"/>
        <c:ser>
          <c:idx val="0"/>
          <c:order val="0"/>
          <c:tx>
            <c:strRef>
              <c:f>Sheet1!$B$1</c:f>
              <c:strCache>
                <c:ptCount val="1"/>
                <c:pt idx="0">
                  <c:v>Cloud Types</c:v>
                </c:pt>
              </c:strCache>
            </c:strRef>
          </c:tx>
          <c:dPt>
            <c:idx val="0"/>
            <c:bubble3D val="0"/>
            <c:explosion val="7"/>
            <c:spPr>
              <a:solidFill>
                <a:schemeClr val="accent1"/>
              </a:solidFill>
              <a:ln w="19050">
                <a:solidFill>
                  <a:schemeClr val="lt1"/>
                </a:solidFill>
              </a:ln>
              <a:effectLst/>
            </c:spPr>
            <c:extLst>
              <c:ext xmlns:c16="http://schemas.microsoft.com/office/drawing/2014/chart" uri="{C3380CC4-5D6E-409C-BE32-E72D297353CC}">
                <c16:uniqueId val="{00000001-3ABA-4E1F-B36E-972956E90433}"/>
              </c:ext>
            </c:extLst>
          </c:dPt>
          <c:dPt>
            <c:idx val="1"/>
            <c:bubble3D val="0"/>
            <c:explosion val="7"/>
            <c:spPr>
              <a:solidFill>
                <a:schemeClr val="accent2"/>
              </a:solidFill>
              <a:ln w="19050">
                <a:solidFill>
                  <a:schemeClr val="lt1"/>
                </a:solidFill>
              </a:ln>
              <a:effectLst/>
            </c:spPr>
            <c:extLst>
              <c:ext xmlns:c16="http://schemas.microsoft.com/office/drawing/2014/chart" uri="{C3380CC4-5D6E-409C-BE32-E72D297353CC}">
                <c16:uniqueId val="{00000003-3ABA-4E1F-B36E-972956E90433}"/>
              </c:ext>
            </c:extLst>
          </c:dPt>
          <c:dPt>
            <c:idx val="2"/>
            <c:bubble3D val="0"/>
            <c:explosion val="7"/>
            <c:spPr>
              <a:solidFill>
                <a:schemeClr val="accent3"/>
              </a:solidFill>
              <a:ln w="19050">
                <a:solidFill>
                  <a:schemeClr val="lt1"/>
                </a:solidFill>
              </a:ln>
              <a:effectLst/>
            </c:spPr>
            <c:extLst>
              <c:ext xmlns:c16="http://schemas.microsoft.com/office/drawing/2014/chart" uri="{C3380CC4-5D6E-409C-BE32-E72D297353CC}">
                <c16:uniqueId val="{00000005-3ABA-4E1F-B36E-972956E90433}"/>
              </c:ext>
            </c:extLst>
          </c:dPt>
          <c:dPt>
            <c:idx val="3"/>
            <c:bubble3D val="0"/>
            <c:explosion val="7"/>
            <c:spPr>
              <a:solidFill>
                <a:schemeClr val="accent4"/>
              </a:solidFill>
              <a:ln w="19050">
                <a:solidFill>
                  <a:schemeClr val="lt1"/>
                </a:solidFill>
              </a:ln>
              <a:effectLst/>
            </c:spPr>
            <c:extLst>
              <c:ext xmlns:c16="http://schemas.microsoft.com/office/drawing/2014/chart" uri="{C3380CC4-5D6E-409C-BE32-E72D297353CC}">
                <c16:uniqueId val="{00000006-3ABA-4E1F-B36E-972956E90433}"/>
              </c:ext>
            </c:extLst>
          </c:dPt>
          <c:dLbls>
            <c:dLbl>
              <c:idx val="0"/>
              <c:layout>
                <c:manualLayout>
                  <c:x val="-0.14957140757112961"/>
                  <c:y val="0.1591952198282848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ABA-4E1F-B36E-972956E90433}"/>
                </c:ext>
              </c:extLst>
            </c:dLbl>
            <c:dLbl>
              <c:idx val="1"/>
              <c:layout>
                <c:manualLayout>
                  <c:x val="-0.15020069315016285"/>
                  <c:y val="-0.1211301320662013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ABA-4E1F-B36E-972956E90433}"/>
                </c:ext>
              </c:extLst>
            </c:dLbl>
            <c:dLbl>
              <c:idx val="3"/>
              <c:layout>
                <c:manualLayout>
                  <c:x val="0.17268572210712002"/>
                  <c:y val="0.1314383615222149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3ABA-4E1F-B36E-972956E9043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Gill Sans MT" panose="020B0502020104020203" pitchFamily="34"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Fish</c:v>
                </c:pt>
                <c:pt idx="1">
                  <c:v>Flower</c:v>
                </c:pt>
                <c:pt idx="2">
                  <c:v>Gravel</c:v>
                </c:pt>
                <c:pt idx="3">
                  <c:v>Sugar</c:v>
                </c:pt>
              </c:strCache>
            </c:strRef>
          </c:cat>
          <c:val>
            <c:numRef>
              <c:f>Sheet1!$B$2:$B$5</c:f>
              <c:numCache>
                <c:formatCode>General</c:formatCode>
                <c:ptCount val="4"/>
                <c:pt idx="0">
                  <c:v>0.23499999999999999</c:v>
                </c:pt>
                <c:pt idx="1">
                  <c:v>0.2</c:v>
                </c:pt>
                <c:pt idx="2">
                  <c:v>0.248</c:v>
                </c:pt>
                <c:pt idx="3">
                  <c:v>0.317</c:v>
                </c:pt>
              </c:numCache>
            </c:numRef>
          </c:val>
          <c:extLst>
            <c:ext xmlns:c16="http://schemas.microsoft.com/office/drawing/2014/chart" uri="{C3380CC4-5D6E-409C-BE32-E72D297353CC}">
              <c16:uniqueId val="{00000004-3ABA-4E1F-B36E-972956E90433}"/>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7592007505392893"/>
          <c:y val="0.31599795082910132"/>
          <c:w val="0.26034270208261151"/>
          <c:h val="0.5324158078605746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ill Sans MT" panose="020B05020201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Gill Sans MT" panose="020B0502020104020203" pitchFamily="34" charset="0"/>
                <a:ea typeface="+mn-ea"/>
                <a:cs typeface="+mn-cs"/>
              </a:defRPr>
            </a:pPr>
            <a:r>
              <a:rPr lang="en-US" sz="2800" b="1" dirty="0">
                <a:solidFill>
                  <a:schemeClr val="tx1"/>
                </a:solidFill>
              </a:rPr>
              <a:t>Loss Function</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scatterChart>
        <c:scatterStyle val="lineMarker"/>
        <c:varyColors val="0"/>
        <c:ser>
          <c:idx val="0"/>
          <c:order val="0"/>
          <c:tx>
            <c:strRef>
              <c:f>Sheet1!$B$1</c:f>
              <c:strCache>
                <c:ptCount val="1"/>
                <c:pt idx="0">
                  <c:v>Train Loss</c:v>
                </c:pt>
              </c:strCache>
            </c:strRef>
          </c:tx>
          <c:spPr>
            <a:ln w="38100" cap="rnd">
              <a:solidFill>
                <a:srgbClr val="FF0000"/>
              </a:solidFill>
              <a:round/>
            </a:ln>
            <a:effectLst/>
          </c:spPr>
          <c:marker>
            <c:symbol val="circle"/>
            <c:size val="5"/>
            <c:spPr>
              <a:solidFill>
                <a:srgbClr val="FF0000"/>
              </a:solidFill>
              <a:ln w="38100">
                <a:solidFill>
                  <a:srgbClr val="FF0000"/>
                </a:solidFill>
              </a:ln>
              <a:effectLst/>
            </c:spPr>
          </c:marker>
          <c:xVal>
            <c:numRef>
              <c:f>Sheet1!$A$2:$A$6</c:f>
              <c:numCache>
                <c:formatCode>General</c:formatCode>
                <c:ptCount val="5"/>
                <c:pt idx="0">
                  <c:v>0</c:v>
                </c:pt>
                <c:pt idx="1">
                  <c:v>1</c:v>
                </c:pt>
                <c:pt idx="2">
                  <c:v>2</c:v>
                </c:pt>
                <c:pt idx="3">
                  <c:v>3</c:v>
                </c:pt>
                <c:pt idx="4">
                  <c:v>4</c:v>
                </c:pt>
              </c:numCache>
            </c:numRef>
          </c:xVal>
          <c:yVal>
            <c:numRef>
              <c:f>Sheet1!$B$2:$B$6</c:f>
              <c:numCache>
                <c:formatCode>General</c:formatCode>
                <c:ptCount val="5"/>
                <c:pt idx="0">
                  <c:v>2.0249999999999999</c:v>
                </c:pt>
                <c:pt idx="1">
                  <c:v>1.75</c:v>
                </c:pt>
                <c:pt idx="2">
                  <c:v>1.7</c:v>
                </c:pt>
                <c:pt idx="3">
                  <c:v>1.625</c:v>
                </c:pt>
                <c:pt idx="4">
                  <c:v>1.615</c:v>
                </c:pt>
              </c:numCache>
            </c:numRef>
          </c:yVal>
          <c:smooth val="0"/>
          <c:extLst>
            <c:ext xmlns:c16="http://schemas.microsoft.com/office/drawing/2014/chart" uri="{C3380CC4-5D6E-409C-BE32-E72D297353CC}">
              <c16:uniqueId val="{00000000-930F-4826-A14F-414326B3F4D8}"/>
            </c:ext>
          </c:extLst>
        </c:ser>
        <c:ser>
          <c:idx val="1"/>
          <c:order val="1"/>
          <c:tx>
            <c:strRef>
              <c:f>Sheet1!$C$1</c:f>
              <c:strCache>
                <c:ptCount val="1"/>
                <c:pt idx="0">
                  <c:v>Validation Loss</c:v>
                </c:pt>
              </c:strCache>
            </c:strRef>
          </c:tx>
          <c:spPr>
            <a:ln w="38100" cap="rnd">
              <a:solidFill>
                <a:srgbClr val="0070C0"/>
              </a:solidFill>
              <a:round/>
            </a:ln>
            <a:effectLst/>
          </c:spPr>
          <c:marker>
            <c:symbol val="circle"/>
            <c:size val="5"/>
            <c:spPr>
              <a:solidFill>
                <a:srgbClr val="0070C0"/>
              </a:solidFill>
              <a:ln w="38100">
                <a:solidFill>
                  <a:srgbClr val="0070C0"/>
                </a:solidFill>
              </a:ln>
              <a:effectLst/>
            </c:spPr>
          </c:marker>
          <c:xVal>
            <c:numRef>
              <c:f>Sheet1!$A$2:$A$6</c:f>
              <c:numCache>
                <c:formatCode>General</c:formatCode>
                <c:ptCount val="5"/>
                <c:pt idx="0">
                  <c:v>0</c:v>
                </c:pt>
                <c:pt idx="1">
                  <c:v>1</c:v>
                </c:pt>
                <c:pt idx="2">
                  <c:v>2</c:v>
                </c:pt>
                <c:pt idx="3">
                  <c:v>3</c:v>
                </c:pt>
                <c:pt idx="4">
                  <c:v>4</c:v>
                </c:pt>
              </c:numCache>
            </c:numRef>
          </c:xVal>
          <c:yVal>
            <c:numRef>
              <c:f>Sheet1!$C$2:$C$6</c:f>
              <c:numCache>
                <c:formatCode>General</c:formatCode>
                <c:ptCount val="5"/>
                <c:pt idx="0">
                  <c:v>1.87</c:v>
                </c:pt>
                <c:pt idx="1">
                  <c:v>1.7250000000000001</c:v>
                </c:pt>
                <c:pt idx="2">
                  <c:v>1.65</c:v>
                </c:pt>
                <c:pt idx="3">
                  <c:v>1.65</c:v>
                </c:pt>
                <c:pt idx="4">
                  <c:v>1.6</c:v>
                </c:pt>
              </c:numCache>
            </c:numRef>
          </c:yVal>
          <c:smooth val="0"/>
          <c:extLst>
            <c:ext xmlns:c16="http://schemas.microsoft.com/office/drawing/2014/chart" uri="{C3380CC4-5D6E-409C-BE32-E72D297353CC}">
              <c16:uniqueId val="{00000001-930F-4826-A14F-414326B3F4D8}"/>
            </c:ext>
          </c:extLst>
        </c:ser>
        <c:dLbls>
          <c:showLegendKey val="0"/>
          <c:showVal val="0"/>
          <c:showCatName val="0"/>
          <c:showSerName val="0"/>
          <c:showPercent val="0"/>
          <c:showBubbleSize val="0"/>
        </c:dLbls>
        <c:axId val="1750834336"/>
        <c:axId val="1815159552"/>
      </c:scatterChart>
      <c:valAx>
        <c:axId val="1750834336"/>
        <c:scaling>
          <c:orientation val="minMax"/>
          <c:max val="4.5"/>
          <c:min val="0"/>
        </c:scaling>
        <c:delete val="0"/>
        <c:axPos val="b"/>
        <c:majorGridlines>
          <c:spPr>
            <a:ln w="25400" cap="flat" cmpd="sng" algn="ctr">
              <a:solidFill>
                <a:schemeClr val="bg1">
                  <a:lumMod val="7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r>
                  <a:rPr lang="en-CA" sz="2000" b="1" dirty="0">
                    <a:solidFill>
                      <a:schemeClr val="tx1"/>
                    </a:solidFill>
                  </a:rPr>
                  <a:t>Epoch</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out"/>
        <c:minorTickMark val="none"/>
        <c:tickLblPos val="nextTo"/>
        <c:spPr>
          <a:noFill/>
          <a:ln w="38100" cap="flat" cmpd="sng" algn="ctr">
            <a:solidFill>
              <a:schemeClr val="tx1"/>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crossAx val="1815159552"/>
        <c:crosses val="autoZero"/>
        <c:crossBetween val="midCat"/>
        <c:majorUnit val="1"/>
      </c:valAx>
      <c:valAx>
        <c:axId val="1815159552"/>
        <c:scaling>
          <c:orientation val="minMax"/>
          <c:min val="1.6"/>
        </c:scaling>
        <c:delete val="0"/>
        <c:axPos val="l"/>
        <c:majorGridlines>
          <c:spPr>
            <a:ln w="25400" cap="flat" cmpd="sng" algn="ctr">
              <a:solidFill>
                <a:schemeClr val="bg1">
                  <a:lumMod val="7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r>
                  <a:rPr lang="en-CA" sz="2000" b="1" dirty="0">
                    <a:solidFill>
                      <a:schemeClr val="tx1"/>
                    </a:solidFill>
                  </a:rPr>
                  <a:t>Loss Value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Gill Sans MT" panose="020B0502020104020203" pitchFamily="34" charset="0"/>
                  <a:ea typeface="+mn-ea"/>
                  <a:cs typeface="+mn-cs"/>
                </a:defRPr>
              </a:pPr>
              <a:endParaRPr lang="en-US"/>
            </a:p>
          </c:txPr>
        </c:title>
        <c:numFmt formatCode="General" sourceLinked="1"/>
        <c:majorTickMark val="out"/>
        <c:minorTickMark val="none"/>
        <c:tickLblPos val="nextTo"/>
        <c:spPr>
          <a:noFill/>
          <a:ln w="38100" cap="flat" cmpd="sng" algn="ctr">
            <a:solidFill>
              <a:schemeClr val="tx1"/>
            </a:solidFill>
            <a:round/>
          </a:ln>
          <a:effectLst/>
        </c:spPr>
        <c:txPr>
          <a:bodyPr rot="-6000000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crossAx val="1750834336"/>
        <c:crosses val="autoZero"/>
        <c:crossBetween val="midCat"/>
      </c:valAx>
      <c:spPr>
        <a:noFill/>
        <a:ln>
          <a:noFill/>
        </a:ln>
        <a:effectLst/>
      </c:spPr>
    </c:plotArea>
    <c:legend>
      <c:legendPos val="r"/>
      <c:layout>
        <c:manualLayout>
          <c:xMode val="edge"/>
          <c:yMode val="edge"/>
          <c:x val="0.80731102424238255"/>
          <c:y val="0.35092816582741704"/>
          <c:w val="0.18083552647599838"/>
          <c:h val="0.27762278705437116"/>
        </c:manualLayout>
      </c:layout>
      <c:overlay val="0"/>
      <c:spPr>
        <a:noFill/>
        <a:ln>
          <a:noFill/>
        </a:ln>
        <a:effectLst/>
      </c:spPr>
      <c:txPr>
        <a:bodyPr rot="0" spcFirstLastPara="1" vertOverflow="ellipsis" vert="horz" wrap="square" anchor="ctr" anchorCtr="1"/>
        <a:lstStyle/>
        <a:p>
          <a:pPr>
            <a:defRPr sz="2000" b="1" i="0" u="none" strike="noStrike" kern="1200" baseline="0">
              <a:solidFill>
                <a:schemeClr val="tx1"/>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Gill Sans MT" panose="020B05020201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E0F83-1ACE-4E32-B4E7-CA7D3A326C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2CB6F3E-833D-4542-A24E-35A45FB57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2E6F1A-AF98-4100-978C-D1416261F040}" type="datetimeFigureOut">
              <a:rPr lang="en-CA" smtClean="0"/>
              <a:t>01/12/2019</a:t>
            </a:fld>
            <a:endParaRPr lang="en-CA"/>
          </a:p>
        </p:txBody>
      </p:sp>
      <p:sp>
        <p:nvSpPr>
          <p:cNvPr id="4" name="Footer Placeholder 3">
            <a:extLst>
              <a:ext uri="{FF2B5EF4-FFF2-40B4-BE49-F238E27FC236}">
                <a16:creationId xmlns:a16="http://schemas.microsoft.com/office/drawing/2014/main" id="{F5911F19-078C-4472-97EA-74F84C678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69296C37-6EEB-40D6-ADE0-308F13EC85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70B319-8139-448D-B8BA-E5100431A85C}" type="slidenum">
              <a:rPr lang="en-CA" smtClean="0"/>
              <a:t>‹#›</a:t>
            </a:fld>
            <a:endParaRPr lang="en-CA"/>
          </a:p>
        </p:txBody>
      </p:sp>
    </p:spTree>
    <p:extLst>
      <p:ext uri="{BB962C8B-B14F-4D97-AF65-F5344CB8AC3E}">
        <p14:creationId xmlns:p14="http://schemas.microsoft.com/office/powerpoint/2010/main" val="418451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1C3E2-9413-450D-8789-96C70DF17C7C}" type="datetimeFigureOut">
              <a:rPr lang="en-CA" smtClean="0"/>
              <a:t>01/12/2019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604D6-20FF-4726-BE69-06FB6819CF6E}" type="slidenum">
              <a:rPr lang="en-CA" smtClean="0"/>
              <a:t>‹#›</a:t>
            </a:fld>
            <a:endParaRPr lang="en-CA"/>
          </a:p>
        </p:txBody>
      </p:sp>
    </p:spTree>
    <p:extLst>
      <p:ext uri="{BB962C8B-B14F-4D97-AF65-F5344CB8AC3E}">
        <p14:creationId xmlns:p14="http://schemas.microsoft.com/office/powerpoint/2010/main" val="196495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dailybeast.com/epa-on-un-climate-change-report-what-report-havent-heard-of-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positphotos.com/113281806/stock-illustration-green-planet-earth.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retrieved from: </a:t>
            </a:r>
            <a:r>
              <a:rPr lang="en-CA" dirty="0">
                <a:hlinkClick r:id="rId3"/>
              </a:rPr>
              <a:t>https://www.thedailybeast.com/epa-on-un-climate-change-report-what-report-havent-heard-of-it</a:t>
            </a:r>
            <a:endParaRPr lang="en-CA" dirty="0"/>
          </a:p>
          <a:p>
            <a:endParaRPr lang="en-CA" dirty="0"/>
          </a:p>
          <a:p>
            <a:r>
              <a:rPr lang="en-CA" dirty="0"/>
              <a:t>Slide note:</a:t>
            </a:r>
          </a:p>
          <a:p>
            <a:endParaRPr lang="en-CA" dirty="0"/>
          </a:p>
          <a:p>
            <a:r>
              <a:rPr lang="en-CA" dirty="0"/>
              <a:t>Hello everybody. Climate change has been at the top of our minds and at the forefront of political discussions today. Scientists are tasked to understand the ever changing atmosphere and they need help to better understand the clouds. Which will help them to demystify climate change.</a:t>
            </a:r>
          </a:p>
        </p:txBody>
      </p:sp>
      <p:sp>
        <p:nvSpPr>
          <p:cNvPr id="4" name="Slide Number Placeholder 3"/>
          <p:cNvSpPr>
            <a:spLocks noGrp="1"/>
          </p:cNvSpPr>
          <p:nvPr>
            <p:ph type="sldNum" sz="quarter" idx="5"/>
          </p:nvPr>
        </p:nvSpPr>
        <p:spPr/>
        <p:txBody>
          <a:bodyPr/>
          <a:lstStyle/>
          <a:p>
            <a:fld id="{562604D6-20FF-4726-BE69-06FB6819CF6E}" type="slidenum">
              <a:rPr lang="en-CA" smtClean="0"/>
              <a:t>1</a:t>
            </a:fld>
            <a:endParaRPr lang="en-CA"/>
          </a:p>
        </p:txBody>
      </p:sp>
    </p:spTree>
    <p:extLst>
      <p:ext uri="{BB962C8B-B14F-4D97-AF65-F5344CB8AC3E}">
        <p14:creationId xmlns:p14="http://schemas.microsoft.com/office/powerpoint/2010/main" val="38599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2</a:t>
            </a:fld>
            <a:endParaRPr lang="en-CA"/>
          </a:p>
        </p:txBody>
      </p:sp>
    </p:spTree>
    <p:extLst>
      <p:ext uri="{BB962C8B-B14F-4D97-AF65-F5344CB8AC3E}">
        <p14:creationId xmlns:p14="http://schemas.microsoft.com/office/powerpoint/2010/main" val="237737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3</a:t>
            </a:fld>
            <a:endParaRPr lang="en-CA"/>
          </a:p>
        </p:txBody>
      </p:sp>
    </p:spTree>
    <p:extLst>
      <p:ext uri="{BB962C8B-B14F-4D97-AF65-F5344CB8AC3E}">
        <p14:creationId xmlns:p14="http://schemas.microsoft.com/office/powerpoint/2010/main" val="417818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5</a:t>
            </a:fld>
            <a:endParaRPr lang="en-CA"/>
          </a:p>
        </p:txBody>
      </p:sp>
    </p:spTree>
    <p:extLst>
      <p:ext uri="{BB962C8B-B14F-4D97-AF65-F5344CB8AC3E}">
        <p14:creationId xmlns:p14="http://schemas.microsoft.com/office/powerpoint/2010/main" val="201412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6</a:t>
            </a:fld>
            <a:endParaRPr lang="en-CA"/>
          </a:p>
        </p:txBody>
      </p:sp>
    </p:spTree>
    <p:extLst>
      <p:ext uri="{BB962C8B-B14F-4D97-AF65-F5344CB8AC3E}">
        <p14:creationId xmlns:p14="http://schemas.microsoft.com/office/powerpoint/2010/main" val="91122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9</a:t>
            </a:fld>
            <a:endParaRPr lang="en-CA"/>
          </a:p>
        </p:txBody>
      </p:sp>
    </p:spTree>
    <p:extLst>
      <p:ext uri="{BB962C8B-B14F-4D97-AF65-F5344CB8AC3E}">
        <p14:creationId xmlns:p14="http://schemas.microsoft.com/office/powerpoint/2010/main" val="3130133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13</a:t>
            </a:fld>
            <a:endParaRPr lang="en-CA"/>
          </a:p>
        </p:txBody>
      </p:sp>
    </p:spTree>
    <p:extLst>
      <p:ext uri="{BB962C8B-B14F-4D97-AF65-F5344CB8AC3E}">
        <p14:creationId xmlns:p14="http://schemas.microsoft.com/office/powerpoint/2010/main" val="245954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14</a:t>
            </a:fld>
            <a:endParaRPr lang="en-CA"/>
          </a:p>
        </p:txBody>
      </p:sp>
    </p:spTree>
    <p:extLst>
      <p:ext uri="{BB962C8B-B14F-4D97-AF65-F5344CB8AC3E}">
        <p14:creationId xmlns:p14="http://schemas.microsoft.com/office/powerpoint/2010/main" val="220791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Image retrieved from: </a:t>
            </a:r>
            <a:r>
              <a:rPr lang="en-CA" dirty="0">
                <a:hlinkClick r:id="rId3"/>
              </a:rPr>
              <a:t>https://depositphotos.com/113281806/stock-illustration-green-planet-earth.html</a:t>
            </a:r>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16</a:t>
            </a:fld>
            <a:endParaRPr lang="en-CA"/>
          </a:p>
        </p:txBody>
      </p:sp>
    </p:spTree>
    <p:extLst>
      <p:ext uri="{BB962C8B-B14F-4D97-AF65-F5344CB8AC3E}">
        <p14:creationId xmlns:p14="http://schemas.microsoft.com/office/powerpoint/2010/main" val="230831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5259-1FCA-4B9F-ACEC-1742CE0EB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EC3C441-F593-45FF-A43A-DF66C9321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2E5BAF-9FB9-4B5F-98EE-07EC56EBF7B2}"/>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1A45E04D-2E13-4059-B498-ADB74C9DD7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C8CA52-DEA8-4CC1-8810-74CDE98F26EF}"/>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70147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5D28-53CB-4C99-8F37-9B51CD69D68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4EC108-E5D8-411E-B63D-42406AB90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18E35B-156F-4C82-A48E-FC8E2EB4C5D3}"/>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ED664713-A76F-4802-B261-CB1B9FC011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D48C78-8EEF-45E9-A671-D93885D168B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428902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926CC-7893-440F-ADA0-DA8F9A35D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10DBA6F-D58D-4247-9C03-1089502A7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AF4096-0263-44A8-A373-88BDE89FAD40}"/>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30401E2C-865C-4344-B3D4-E7710AB4EB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AB205D-1FBF-4668-8CE5-158B29CDA67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9822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7522-5420-46D5-927D-49B6EEB92F4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42F622-807D-4B0C-882B-2E5AD8B0C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7BE019-6565-4471-9C16-122CAA9DE6B1}"/>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32A832C5-B798-40CA-A011-7B26F93F69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CD6E8A-AE90-4FD0-AD62-A4F16C5E5CA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379952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0BBD-5585-45BA-9186-7D5F67812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92E5E02-EC06-443A-95C3-8180608EE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CFE5E-7EA7-4192-9566-F807055F2327}"/>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094B5134-9D07-41E3-9940-6E3A9B906F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3DE474-B03A-4E60-924F-AABB7FA9BF88}"/>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13066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BB3-E67B-4683-AC75-70C93CF206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8FA01C7-E998-45E6-874C-8DAD008E9D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C35CFC0-CFA7-457A-A4B0-2E791D8269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43C9D49-4BD3-4CE9-BDB6-5613875A6B00}"/>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79044E85-AD8F-4161-9171-08972367D5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4D31DB-3FA2-42B5-978E-2A25FCC1F88B}"/>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71750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1147-46F0-42D4-BE51-8AF076EC95C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D5BC41-7A6F-42AA-B9EC-94C3A69FF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5EDDC-8E63-435B-B2C6-33CCB8D38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CD90590-C200-43AC-B8D6-CC652D0BB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5478C-7A4B-4B98-92D5-342CD207BF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AE3DF06-4703-4327-9FBD-BAF6774C183A}"/>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8" name="Footer Placeholder 7">
            <a:extLst>
              <a:ext uri="{FF2B5EF4-FFF2-40B4-BE49-F238E27FC236}">
                <a16:creationId xmlns:a16="http://schemas.microsoft.com/office/drawing/2014/main" id="{2A88CB4F-CFFF-4652-9485-C6B433ADF44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1919764-0E91-4173-AD1B-7A0260265906}"/>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34782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675A-2A8C-4CEF-9BB7-07B0B1FF9B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FA1DFE2-37BA-48B4-AE06-259D45B3A777}"/>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4" name="Footer Placeholder 3">
            <a:extLst>
              <a:ext uri="{FF2B5EF4-FFF2-40B4-BE49-F238E27FC236}">
                <a16:creationId xmlns:a16="http://schemas.microsoft.com/office/drawing/2014/main" id="{356776A1-2431-42A9-98B2-DD1A5130B40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6AC7558-4577-4FA9-9D9E-49F5A45BFA27}"/>
              </a:ext>
            </a:extLst>
          </p:cNvPr>
          <p:cNvSpPr>
            <a:spLocks noGrp="1"/>
          </p:cNvSpPr>
          <p:nvPr>
            <p:ph type="sldNum" sz="quarter" idx="12"/>
          </p:nvPr>
        </p:nvSpPr>
        <p:spPr/>
        <p:txBody>
          <a:bodyPr/>
          <a:lstStyle/>
          <a:p>
            <a:fld id="{D52B7245-908F-4D2F-92FB-A9913534CF06}" type="slidenum">
              <a:rPr lang="en-CA" smtClean="0"/>
              <a:t>‹#›</a:t>
            </a:fld>
            <a:endParaRPr lang="en-CA"/>
          </a:p>
        </p:txBody>
      </p:sp>
      <p:cxnSp>
        <p:nvCxnSpPr>
          <p:cNvPr id="7" name="Straight Connector 6">
            <a:extLst>
              <a:ext uri="{FF2B5EF4-FFF2-40B4-BE49-F238E27FC236}">
                <a16:creationId xmlns:a16="http://schemas.microsoft.com/office/drawing/2014/main" id="{B663C8A3-68AA-4D0A-BED7-12FB3EAA3977}"/>
              </a:ext>
            </a:extLst>
          </p:cNvPr>
          <p:cNvCxnSpPr>
            <a:cxnSpLocks/>
          </p:cNvCxnSpPr>
          <p:nvPr userDrawn="1"/>
        </p:nvCxnSpPr>
        <p:spPr>
          <a:xfrm>
            <a:off x="720000" y="1377387"/>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36995C-D4F6-47F8-9C2E-AB7365A618D7}"/>
              </a:ext>
            </a:extLst>
          </p:cNvPr>
          <p:cNvCxnSpPr>
            <a:cxnSpLocks/>
          </p:cNvCxnSpPr>
          <p:nvPr userDrawn="1"/>
        </p:nvCxnSpPr>
        <p:spPr>
          <a:xfrm>
            <a:off x="720000" y="646725"/>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9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CB3BB-E882-49ED-A002-9D460F9E68A6}"/>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3" name="Footer Placeholder 2">
            <a:extLst>
              <a:ext uri="{FF2B5EF4-FFF2-40B4-BE49-F238E27FC236}">
                <a16:creationId xmlns:a16="http://schemas.microsoft.com/office/drawing/2014/main" id="{07114076-FBF6-4448-8134-AFB587C877C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36F6AF-4CAF-4E64-B40A-C40DBDA2C29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2869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64B9-E86B-4D4E-A6F6-96894638D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8B654D4-C604-4D2A-A330-4DB9C8F5F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F2A79DC-2287-423D-861D-D6D233055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992AF-2E67-45D6-8316-390A96C47C32}"/>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887B935E-DA7A-4BFD-AFEB-E2ECD912CB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C49530-9BA8-4D8A-B3BB-124E06CB52C4}"/>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67077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E1CC-6A39-4183-8639-FF2007EE4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6618E23-3BAA-48C0-9DB1-2F1919C44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7826F7-E9B4-4E2E-9272-BDA003246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1AE06-96FE-4D37-8AD1-069F2DCF12B1}"/>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A8E8FC87-44D8-4A97-B84A-383AC2B358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CC1FF4-56EA-44DF-AA70-120D794EABEE}"/>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00999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FFA1B-6EA7-4B7D-8DF3-D64394A2E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5080D6-0883-47BA-9915-CA76EAEFB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19222B-F3C2-44FF-90A9-4514F746E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ill Sans MT" panose="020B0502020104020203" pitchFamily="34" charset="0"/>
              </a:defRPr>
            </a:lvl1pPr>
          </a:lstStyle>
          <a:p>
            <a:fld id="{9F16513F-C787-4A06-AB54-FEE2B7F5E5DB}" type="datetimeFigureOut">
              <a:rPr lang="en-CA" smtClean="0"/>
              <a:pPr/>
              <a:t>01/12/2019</a:t>
            </a:fld>
            <a:endParaRPr lang="en-CA"/>
          </a:p>
        </p:txBody>
      </p:sp>
      <p:sp>
        <p:nvSpPr>
          <p:cNvPr id="5" name="Footer Placeholder 4">
            <a:extLst>
              <a:ext uri="{FF2B5EF4-FFF2-40B4-BE49-F238E27FC236}">
                <a16:creationId xmlns:a16="http://schemas.microsoft.com/office/drawing/2014/main" id="{B9107834-831B-45F3-8620-DCA4BA1E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panose="020B0502020104020203" pitchFamily="34" charset="0"/>
              </a:defRPr>
            </a:lvl1pPr>
          </a:lstStyle>
          <a:p>
            <a:endParaRPr lang="en-CA"/>
          </a:p>
        </p:txBody>
      </p:sp>
      <p:sp>
        <p:nvSpPr>
          <p:cNvPr id="6" name="Slide Number Placeholder 5">
            <a:extLst>
              <a:ext uri="{FF2B5EF4-FFF2-40B4-BE49-F238E27FC236}">
                <a16:creationId xmlns:a16="http://schemas.microsoft.com/office/drawing/2014/main" id="{D7B325B4-0B2B-4EC7-9CD5-7865E1C399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panose="020B0502020104020203" pitchFamily="34" charset="0"/>
              </a:defRPr>
            </a:lvl1pPr>
          </a:lstStyle>
          <a:p>
            <a:fld id="{D52B7245-908F-4D2F-92FB-A9913534CF06}" type="slidenum">
              <a:rPr lang="en-CA" smtClean="0"/>
              <a:pPr/>
              <a:t>‹#›</a:t>
            </a:fld>
            <a:endParaRPr lang="en-CA"/>
          </a:p>
        </p:txBody>
      </p:sp>
    </p:spTree>
    <p:extLst>
      <p:ext uri="{BB962C8B-B14F-4D97-AF65-F5344CB8AC3E}">
        <p14:creationId xmlns:p14="http://schemas.microsoft.com/office/powerpoint/2010/main" val="57966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hyperlink" Target="https://github.com/nishp763/SCS-DL-3546-Final-Project" TargetMode="Externa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c/understanding_cloud_organizati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of black and white man in a suit and tie with hands out in i don't know gesture and globe on fire instead of head epa environmental protection agency what report haven't heard of it ipcc united nations un">
            <a:extLst>
              <a:ext uri="{FF2B5EF4-FFF2-40B4-BE49-F238E27FC236}">
                <a16:creationId xmlns:a16="http://schemas.microsoft.com/office/drawing/2014/main" id="{038CC986-4FA4-4774-9978-3D980469C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84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FA1A9-C6D8-4C6A-8710-AE3227214EFF}"/>
              </a:ext>
            </a:extLst>
          </p:cNvPr>
          <p:cNvSpPr>
            <a:spLocks noGrp="1"/>
          </p:cNvSpPr>
          <p:nvPr>
            <p:ph type="title"/>
          </p:nvPr>
        </p:nvSpPr>
        <p:spPr/>
        <p:txBody>
          <a:bodyPr/>
          <a:lstStyle/>
          <a:p>
            <a:r>
              <a:rPr lang="en-CA" dirty="0"/>
              <a:t>Solution – Image Mask</a:t>
            </a:r>
          </a:p>
        </p:txBody>
      </p:sp>
      <p:pic>
        <p:nvPicPr>
          <p:cNvPr id="9218" name="Picture 2">
            <a:extLst>
              <a:ext uri="{FF2B5EF4-FFF2-40B4-BE49-F238E27FC236}">
                <a16:creationId xmlns:a16="http://schemas.microsoft.com/office/drawing/2014/main" id="{D2C10A76-D233-4AED-9D70-B9E1C557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22" y="1690688"/>
            <a:ext cx="11786956" cy="17346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45CCFF-96AA-45DC-98F1-F5E9FA203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632" y="3432628"/>
            <a:ext cx="4144736" cy="3193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94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2443-5828-4F82-85AE-84C7694232DD}"/>
              </a:ext>
            </a:extLst>
          </p:cNvPr>
          <p:cNvSpPr>
            <a:spLocks noGrp="1"/>
          </p:cNvSpPr>
          <p:nvPr>
            <p:ph type="title"/>
          </p:nvPr>
        </p:nvSpPr>
        <p:spPr/>
        <p:txBody>
          <a:bodyPr/>
          <a:lstStyle/>
          <a:p>
            <a:r>
              <a:rPr lang="en-CA" dirty="0"/>
              <a:t>Solution – Journey </a:t>
            </a:r>
          </a:p>
        </p:txBody>
      </p:sp>
      <p:sp>
        <p:nvSpPr>
          <p:cNvPr id="85" name="Rectangle 84">
            <a:extLst>
              <a:ext uri="{FF2B5EF4-FFF2-40B4-BE49-F238E27FC236}">
                <a16:creationId xmlns:a16="http://schemas.microsoft.com/office/drawing/2014/main" id="{C7235DC1-DE52-46F6-9625-4C00DD48C619}"/>
              </a:ext>
            </a:extLst>
          </p:cNvPr>
          <p:cNvSpPr/>
          <p:nvPr/>
        </p:nvSpPr>
        <p:spPr>
          <a:xfrm>
            <a:off x="8708352" y="-39996"/>
            <a:ext cx="90632" cy="7056000"/>
          </a:xfrm>
          <a:prstGeom prst="rect">
            <a:avLst/>
          </a:prstGeom>
          <a:solidFill>
            <a:srgbClr val="000000">
              <a:lumMod val="65000"/>
              <a:lumOff val="35000"/>
            </a:srgbClr>
          </a:solidFill>
          <a:ln w="12700"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a:ln>
                <a:noFill/>
              </a:ln>
              <a:solidFill>
                <a:srgbClr val="000000"/>
              </a:solidFill>
              <a:effectLst/>
              <a:uLnTx/>
              <a:uFillTx/>
              <a:latin typeface="Gill Sans MT" panose="020B0502020104020203" pitchFamily="34" charset="0"/>
            </a:endParaRPr>
          </a:p>
        </p:txBody>
      </p:sp>
      <p:grpSp>
        <p:nvGrpSpPr>
          <p:cNvPr id="86" name="Group 85">
            <a:extLst>
              <a:ext uri="{FF2B5EF4-FFF2-40B4-BE49-F238E27FC236}">
                <a16:creationId xmlns:a16="http://schemas.microsoft.com/office/drawing/2014/main" id="{E9556F17-84DC-40E3-8F9C-DF8BF4F4D529}"/>
              </a:ext>
            </a:extLst>
          </p:cNvPr>
          <p:cNvGrpSpPr/>
          <p:nvPr/>
        </p:nvGrpSpPr>
        <p:grpSpPr>
          <a:xfrm>
            <a:off x="8549547" y="323702"/>
            <a:ext cx="3030737" cy="461665"/>
            <a:chOff x="8323063" y="237338"/>
            <a:chExt cx="3030737" cy="461665"/>
          </a:xfrm>
        </p:grpSpPr>
        <p:sp>
          <p:nvSpPr>
            <p:cNvPr id="87" name="Oval 86">
              <a:extLst>
                <a:ext uri="{FF2B5EF4-FFF2-40B4-BE49-F238E27FC236}">
                  <a16:creationId xmlns:a16="http://schemas.microsoft.com/office/drawing/2014/main" id="{3134B7A9-31FA-408A-8E03-13133B3E8A45}"/>
                </a:ext>
              </a:extLst>
            </p:cNvPr>
            <p:cNvSpPr/>
            <p:nvPr/>
          </p:nvSpPr>
          <p:spPr>
            <a:xfrm>
              <a:off x="8323063" y="246887"/>
              <a:ext cx="400771" cy="442565"/>
            </a:xfrm>
            <a:prstGeom prst="ellipse">
              <a:avLst/>
            </a:prstGeom>
            <a:solidFill>
              <a:srgbClr val="FF7979"/>
            </a:solidFill>
            <a:ln w="12700" cap="flat" cmpd="sng" algn="ctr">
              <a:solidFill>
                <a:srgbClr val="FF797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88" name="TextBox 87">
              <a:extLst>
                <a:ext uri="{FF2B5EF4-FFF2-40B4-BE49-F238E27FC236}">
                  <a16:creationId xmlns:a16="http://schemas.microsoft.com/office/drawing/2014/main" id="{E5A67FD6-DDAF-475C-BB1C-9AE14FA8942E}"/>
                </a:ext>
              </a:extLst>
            </p:cNvPr>
            <p:cNvSpPr txBox="1"/>
            <p:nvPr/>
          </p:nvSpPr>
          <p:spPr>
            <a:xfrm>
              <a:off x="8713800" y="237338"/>
              <a:ext cx="2640000" cy="46166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Split Data</a:t>
              </a:r>
            </a:p>
          </p:txBody>
        </p:sp>
      </p:grpSp>
      <p:grpSp>
        <p:nvGrpSpPr>
          <p:cNvPr id="89" name="Group 88">
            <a:extLst>
              <a:ext uri="{FF2B5EF4-FFF2-40B4-BE49-F238E27FC236}">
                <a16:creationId xmlns:a16="http://schemas.microsoft.com/office/drawing/2014/main" id="{0ADF8400-E2BC-48B7-9D23-8277DB1E869B}"/>
              </a:ext>
            </a:extLst>
          </p:cNvPr>
          <p:cNvGrpSpPr/>
          <p:nvPr/>
        </p:nvGrpSpPr>
        <p:grpSpPr>
          <a:xfrm flipH="1">
            <a:off x="6261286" y="1133312"/>
            <a:ext cx="2693285" cy="461665"/>
            <a:chOff x="8322546" y="236905"/>
            <a:chExt cx="2693285" cy="462531"/>
          </a:xfrm>
        </p:grpSpPr>
        <p:sp>
          <p:nvSpPr>
            <p:cNvPr id="90" name="Oval 89">
              <a:extLst>
                <a:ext uri="{FF2B5EF4-FFF2-40B4-BE49-F238E27FC236}">
                  <a16:creationId xmlns:a16="http://schemas.microsoft.com/office/drawing/2014/main" id="{B10339FF-50A5-451C-B8E0-4A8CBE7A2D85}"/>
                </a:ext>
              </a:extLst>
            </p:cNvPr>
            <p:cNvSpPr/>
            <p:nvPr/>
          </p:nvSpPr>
          <p:spPr>
            <a:xfrm>
              <a:off x="8322546" y="251605"/>
              <a:ext cx="399600" cy="443631"/>
            </a:xfrm>
            <a:prstGeom prst="ellipse">
              <a:avLst/>
            </a:prstGeom>
            <a:solidFill>
              <a:srgbClr val="3D8C41">
                <a:lumMod val="60000"/>
                <a:lumOff val="40000"/>
              </a:srgbClr>
            </a:solidFill>
            <a:ln w="12700" cap="flat" cmpd="sng" algn="ctr">
              <a:solidFill>
                <a:srgbClr val="3D8C41">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91" name="TextBox 90">
              <a:extLst>
                <a:ext uri="{FF2B5EF4-FFF2-40B4-BE49-F238E27FC236}">
                  <a16:creationId xmlns:a16="http://schemas.microsoft.com/office/drawing/2014/main" id="{C6B37869-5ABA-4B90-BF7F-C2146B71651E}"/>
                </a:ext>
              </a:extLst>
            </p:cNvPr>
            <p:cNvSpPr txBox="1"/>
            <p:nvPr/>
          </p:nvSpPr>
          <p:spPr>
            <a:xfrm>
              <a:off x="8713800" y="236905"/>
              <a:ext cx="2302031" cy="462531"/>
            </a:xfrm>
            <a:prstGeom prst="rect">
              <a:avLst/>
            </a:prstGeom>
            <a:noFill/>
          </p:spPr>
          <p:txBody>
            <a:bodyPr wrap="squar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Built Pipeline</a:t>
              </a:r>
            </a:p>
          </p:txBody>
        </p:sp>
      </p:grpSp>
      <p:grpSp>
        <p:nvGrpSpPr>
          <p:cNvPr id="95" name="Group 94">
            <a:extLst>
              <a:ext uri="{FF2B5EF4-FFF2-40B4-BE49-F238E27FC236}">
                <a16:creationId xmlns:a16="http://schemas.microsoft.com/office/drawing/2014/main" id="{2FF5D108-CDEE-4364-8D8E-3BF9C3A60901}"/>
              </a:ext>
            </a:extLst>
          </p:cNvPr>
          <p:cNvGrpSpPr/>
          <p:nvPr/>
        </p:nvGrpSpPr>
        <p:grpSpPr>
          <a:xfrm flipH="1">
            <a:off x="6261286" y="1977400"/>
            <a:ext cx="2600922" cy="830997"/>
            <a:chOff x="8414909" y="52672"/>
            <a:chExt cx="2600922" cy="830997"/>
          </a:xfrm>
        </p:grpSpPr>
        <p:sp>
          <p:nvSpPr>
            <p:cNvPr id="96" name="Oval 95">
              <a:extLst>
                <a:ext uri="{FF2B5EF4-FFF2-40B4-BE49-F238E27FC236}">
                  <a16:creationId xmlns:a16="http://schemas.microsoft.com/office/drawing/2014/main" id="{8F148C72-39AD-4D90-8F88-6C68A3B4E790}"/>
                </a:ext>
              </a:extLst>
            </p:cNvPr>
            <p:cNvSpPr>
              <a:spLocks noChangeAspect="1"/>
            </p:cNvSpPr>
            <p:nvPr/>
          </p:nvSpPr>
          <p:spPr>
            <a:xfrm>
              <a:off x="8414909" y="347258"/>
              <a:ext cx="224550" cy="241823"/>
            </a:xfrm>
            <a:prstGeom prst="ellipse">
              <a:avLst/>
            </a:prstGeom>
            <a:solidFill>
              <a:srgbClr val="3D8C41">
                <a:lumMod val="60000"/>
                <a:lumOff val="40000"/>
              </a:srgbClr>
            </a:solidFill>
            <a:ln w="12700" cap="flat" cmpd="sng" algn="ctr">
              <a:solidFill>
                <a:srgbClr val="3D8C41">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97" name="TextBox 96">
              <a:extLst>
                <a:ext uri="{FF2B5EF4-FFF2-40B4-BE49-F238E27FC236}">
                  <a16:creationId xmlns:a16="http://schemas.microsoft.com/office/drawing/2014/main" id="{15124222-1091-4405-8019-0F67A4DBC4AD}"/>
                </a:ext>
              </a:extLst>
            </p:cNvPr>
            <p:cNvSpPr txBox="1"/>
            <p:nvPr/>
          </p:nvSpPr>
          <p:spPr>
            <a:xfrm>
              <a:off x="8713800" y="52672"/>
              <a:ext cx="2302031" cy="830997"/>
            </a:xfrm>
            <a:prstGeom prst="rect">
              <a:avLst/>
            </a:prstGeom>
            <a:noFill/>
          </p:spPr>
          <p:txBody>
            <a:bodyPr wrap="squar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Mask R-CNN Model</a:t>
              </a:r>
            </a:p>
          </p:txBody>
        </p:sp>
      </p:grpSp>
      <p:grpSp>
        <p:nvGrpSpPr>
          <p:cNvPr id="98" name="Group 97">
            <a:extLst>
              <a:ext uri="{FF2B5EF4-FFF2-40B4-BE49-F238E27FC236}">
                <a16:creationId xmlns:a16="http://schemas.microsoft.com/office/drawing/2014/main" id="{A332D272-66F9-44E7-A521-7E58918A7D0E}"/>
              </a:ext>
            </a:extLst>
          </p:cNvPr>
          <p:cNvGrpSpPr/>
          <p:nvPr/>
        </p:nvGrpSpPr>
        <p:grpSpPr>
          <a:xfrm>
            <a:off x="8552559" y="2952564"/>
            <a:ext cx="3030737" cy="461665"/>
            <a:chOff x="8323063" y="237338"/>
            <a:chExt cx="3030737" cy="461665"/>
          </a:xfrm>
        </p:grpSpPr>
        <p:sp>
          <p:nvSpPr>
            <p:cNvPr id="99" name="Oval 98">
              <a:extLst>
                <a:ext uri="{FF2B5EF4-FFF2-40B4-BE49-F238E27FC236}">
                  <a16:creationId xmlns:a16="http://schemas.microsoft.com/office/drawing/2014/main" id="{7A5CA009-0697-4BCE-A6B5-1A9EF9BF9E99}"/>
                </a:ext>
              </a:extLst>
            </p:cNvPr>
            <p:cNvSpPr/>
            <p:nvPr/>
          </p:nvSpPr>
          <p:spPr>
            <a:xfrm>
              <a:off x="8323063" y="246887"/>
              <a:ext cx="400771" cy="442565"/>
            </a:xfrm>
            <a:prstGeom prst="ellipse">
              <a:avLst/>
            </a:prstGeom>
            <a:solidFill>
              <a:srgbClr val="225B5F">
                <a:lumMod val="40000"/>
                <a:lumOff val="60000"/>
              </a:srgbClr>
            </a:solidFill>
            <a:ln w="12700" cap="flat" cmpd="sng" algn="ctr">
              <a:solidFill>
                <a:srgbClr val="225B5F">
                  <a:lumMod val="40000"/>
                  <a:lumOff val="6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100" name="TextBox 99">
              <a:extLst>
                <a:ext uri="{FF2B5EF4-FFF2-40B4-BE49-F238E27FC236}">
                  <a16:creationId xmlns:a16="http://schemas.microsoft.com/office/drawing/2014/main" id="{A1AC2078-7229-473A-B303-092E3A5B4AD3}"/>
                </a:ext>
              </a:extLst>
            </p:cNvPr>
            <p:cNvSpPr txBox="1"/>
            <p:nvPr/>
          </p:nvSpPr>
          <p:spPr>
            <a:xfrm>
              <a:off x="8713800" y="237338"/>
              <a:ext cx="2640000" cy="46166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Train Model</a:t>
              </a:r>
            </a:p>
          </p:txBody>
        </p:sp>
      </p:grpSp>
      <p:grpSp>
        <p:nvGrpSpPr>
          <p:cNvPr id="101" name="Group 100">
            <a:extLst>
              <a:ext uri="{FF2B5EF4-FFF2-40B4-BE49-F238E27FC236}">
                <a16:creationId xmlns:a16="http://schemas.microsoft.com/office/drawing/2014/main" id="{49D7641E-E456-4DBD-AD08-B792D1BFA1F5}"/>
              </a:ext>
            </a:extLst>
          </p:cNvPr>
          <p:cNvGrpSpPr/>
          <p:nvPr/>
        </p:nvGrpSpPr>
        <p:grpSpPr>
          <a:xfrm flipH="1">
            <a:off x="5766672" y="3701940"/>
            <a:ext cx="3184370" cy="461665"/>
            <a:chOff x="8322546" y="236906"/>
            <a:chExt cx="3184370" cy="462532"/>
          </a:xfrm>
        </p:grpSpPr>
        <p:sp>
          <p:nvSpPr>
            <p:cNvPr id="102" name="Oval 101">
              <a:extLst>
                <a:ext uri="{FF2B5EF4-FFF2-40B4-BE49-F238E27FC236}">
                  <a16:creationId xmlns:a16="http://schemas.microsoft.com/office/drawing/2014/main" id="{D878981C-3A90-44EA-82B5-B9ECDA56BA83}"/>
                </a:ext>
              </a:extLst>
            </p:cNvPr>
            <p:cNvSpPr/>
            <p:nvPr/>
          </p:nvSpPr>
          <p:spPr>
            <a:xfrm>
              <a:off x="8322546" y="251605"/>
              <a:ext cx="399600" cy="443631"/>
            </a:xfrm>
            <a:prstGeom prst="ellipse">
              <a:avLst/>
            </a:prstGeom>
            <a:solidFill>
              <a:srgbClr val="B482DA"/>
            </a:solidFill>
            <a:ln w="12700" cap="flat" cmpd="sng" algn="ctr">
              <a:solidFill>
                <a:srgbClr val="B482D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103" name="TextBox 102">
              <a:extLst>
                <a:ext uri="{FF2B5EF4-FFF2-40B4-BE49-F238E27FC236}">
                  <a16:creationId xmlns:a16="http://schemas.microsoft.com/office/drawing/2014/main" id="{49F4920A-013E-4B21-A757-9C7D5AD397B4}"/>
                </a:ext>
              </a:extLst>
            </p:cNvPr>
            <p:cNvSpPr txBox="1"/>
            <p:nvPr/>
          </p:nvSpPr>
          <p:spPr>
            <a:xfrm>
              <a:off x="8713801" y="236906"/>
              <a:ext cx="2793115" cy="462532"/>
            </a:xfrm>
            <a:prstGeom prst="rect">
              <a:avLst/>
            </a:prstGeom>
            <a:noFill/>
          </p:spPr>
          <p:txBody>
            <a:bodyPr wrap="squar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Evaluate Base Model</a:t>
              </a:r>
            </a:p>
          </p:txBody>
        </p:sp>
      </p:grpSp>
      <p:grpSp>
        <p:nvGrpSpPr>
          <p:cNvPr id="104" name="Group 103">
            <a:extLst>
              <a:ext uri="{FF2B5EF4-FFF2-40B4-BE49-F238E27FC236}">
                <a16:creationId xmlns:a16="http://schemas.microsoft.com/office/drawing/2014/main" id="{8B665A2A-A6F2-4AD3-9367-6C1BBBABA836}"/>
              </a:ext>
            </a:extLst>
          </p:cNvPr>
          <p:cNvGrpSpPr/>
          <p:nvPr/>
        </p:nvGrpSpPr>
        <p:grpSpPr>
          <a:xfrm>
            <a:off x="8549547" y="4503617"/>
            <a:ext cx="3639441" cy="461665"/>
            <a:chOff x="8323063" y="237338"/>
            <a:chExt cx="3639441" cy="461665"/>
          </a:xfrm>
        </p:grpSpPr>
        <p:sp>
          <p:nvSpPr>
            <p:cNvPr id="105" name="Oval 104">
              <a:extLst>
                <a:ext uri="{FF2B5EF4-FFF2-40B4-BE49-F238E27FC236}">
                  <a16:creationId xmlns:a16="http://schemas.microsoft.com/office/drawing/2014/main" id="{6415FC0E-5D27-4663-9651-AACF1C52C685}"/>
                </a:ext>
              </a:extLst>
            </p:cNvPr>
            <p:cNvSpPr/>
            <p:nvPr/>
          </p:nvSpPr>
          <p:spPr>
            <a:xfrm>
              <a:off x="8323063" y="246887"/>
              <a:ext cx="400771" cy="442565"/>
            </a:xfrm>
            <a:prstGeom prst="ellipse">
              <a:avLst/>
            </a:prstGeom>
            <a:solidFill>
              <a:srgbClr val="00BBBB">
                <a:lumMod val="40000"/>
                <a:lumOff val="60000"/>
              </a:srgbClr>
            </a:solidFill>
            <a:ln w="12700" cap="flat" cmpd="sng" algn="ctr">
              <a:solidFill>
                <a:srgbClr val="00BBBB">
                  <a:lumMod val="40000"/>
                  <a:lumOff val="6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106" name="TextBox 105">
              <a:extLst>
                <a:ext uri="{FF2B5EF4-FFF2-40B4-BE49-F238E27FC236}">
                  <a16:creationId xmlns:a16="http://schemas.microsoft.com/office/drawing/2014/main" id="{663F67B9-B934-4F3B-B919-E686CE11BB6E}"/>
                </a:ext>
              </a:extLst>
            </p:cNvPr>
            <p:cNvSpPr txBox="1"/>
            <p:nvPr/>
          </p:nvSpPr>
          <p:spPr>
            <a:xfrm>
              <a:off x="8713800" y="237338"/>
              <a:ext cx="3248704" cy="46166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Hyperparameter Tuning</a:t>
              </a:r>
            </a:p>
          </p:txBody>
        </p:sp>
      </p:grpSp>
      <p:grpSp>
        <p:nvGrpSpPr>
          <p:cNvPr id="107" name="Group 106">
            <a:extLst>
              <a:ext uri="{FF2B5EF4-FFF2-40B4-BE49-F238E27FC236}">
                <a16:creationId xmlns:a16="http://schemas.microsoft.com/office/drawing/2014/main" id="{2336AD40-D0DF-4F79-81C1-865F31B2BAE4}"/>
              </a:ext>
            </a:extLst>
          </p:cNvPr>
          <p:cNvGrpSpPr/>
          <p:nvPr/>
        </p:nvGrpSpPr>
        <p:grpSpPr>
          <a:xfrm flipH="1">
            <a:off x="5766672" y="5251502"/>
            <a:ext cx="3184370" cy="461665"/>
            <a:chOff x="8322546" y="236906"/>
            <a:chExt cx="3184370" cy="462532"/>
          </a:xfrm>
        </p:grpSpPr>
        <p:sp>
          <p:nvSpPr>
            <p:cNvPr id="108" name="Oval 107">
              <a:extLst>
                <a:ext uri="{FF2B5EF4-FFF2-40B4-BE49-F238E27FC236}">
                  <a16:creationId xmlns:a16="http://schemas.microsoft.com/office/drawing/2014/main" id="{8D372D35-28F9-41F6-ABF9-C5D9C2DC2511}"/>
                </a:ext>
              </a:extLst>
            </p:cNvPr>
            <p:cNvSpPr/>
            <p:nvPr/>
          </p:nvSpPr>
          <p:spPr>
            <a:xfrm>
              <a:off x="8322546" y="251605"/>
              <a:ext cx="399600" cy="443631"/>
            </a:xfrm>
            <a:prstGeom prst="ellipse">
              <a:avLst/>
            </a:prstGeom>
            <a:solidFill>
              <a:srgbClr val="0070C0"/>
            </a:solid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109" name="TextBox 108">
              <a:extLst>
                <a:ext uri="{FF2B5EF4-FFF2-40B4-BE49-F238E27FC236}">
                  <a16:creationId xmlns:a16="http://schemas.microsoft.com/office/drawing/2014/main" id="{C3FD666E-CBE3-485B-A9CD-92BB5FF6B5EC}"/>
                </a:ext>
              </a:extLst>
            </p:cNvPr>
            <p:cNvSpPr txBox="1"/>
            <p:nvPr/>
          </p:nvSpPr>
          <p:spPr>
            <a:xfrm>
              <a:off x="8713801" y="236906"/>
              <a:ext cx="2793115" cy="462532"/>
            </a:xfrm>
            <a:prstGeom prst="rect">
              <a:avLst/>
            </a:prstGeom>
            <a:noFill/>
          </p:spPr>
          <p:txBody>
            <a:bodyPr wrap="squar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Re-evaluate Model</a:t>
              </a:r>
            </a:p>
          </p:txBody>
        </p:sp>
      </p:grpSp>
      <p:grpSp>
        <p:nvGrpSpPr>
          <p:cNvPr id="110" name="Group 109">
            <a:extLst>
              <a:ext uri="{FF2B5EF4-FFF2-40B4-BE49-F238E27FC236}">
                <a16:creationId xmlns:a16="http://schemas.microsoft.com/office/drawing/2014/main" id="{01793BC3-9C8A-4390-BAAF-4E77519BB744}"/>
              </a:ext>
            </a:extLst>
          </p:cNvPr>
          <p:cNvGrpSpPr/>
          <p:nvPr/>
        </p:nvGrpSpPr>
        <p:grpSpPr>
          <a:xfrm>
            <a:off x="8552559" y="6033032"/>
            <a:ext cx="3639441" cy="461665"/>
            <a:chOff x="8323063" y="237338"/>
            <a:chExt cx="3639441" cy="461665"/>
          </a:xfrm>
        </p:grpSpPr>
        <p:sp>
          <p:nvSpPr>
            <p:cNvPr id="111" name="Oval 110">
              <a:extLst>
                <a:ext uri="{FF2B5EF4-FFF2-40B4-BE49-F238E27FC236}">
                  <a16:creationId xmlns:a16="http://schemas.microsoft.com/office/drawing/2014/main" id="{94E6A800-46EA-4681-AF3A-6EB7B7B5A339}"/>
                </a:ext>
              </a:extLst>
            </p:cNvPr>
            <p:cNvSpPr/>
            <p:nvPr/>
          </p:nvSpPr>
          <p:spPr>
            <a:xfrm>
              <a:off x="8323063" y="246887"/>
              <a:ext cx="400771" cy="442565"/>
            </a:xfrm>
            <a:prstGeom prst="ellipse">
              <a:avLst/>
            </a:prstGeom>
            <a:solidFill>
              <a:srgbClr val="FFC000"/>
            </a:solid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4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112" name="TextBox 111">
              <a:extLst>
                <a:ext uri="{FF2B5EF4-FFF2-40B4-BE49-F238E27FC236}">
                  <a16:creationId xmlns:a16="http://schemas.microsoft.com/office/drawing/2014/main" id="{6F6FC297-E224-460A-979B-5068C7E1731E}"/>
                </a:ext>
              </a:extLst>
            </p:cNvPr>
            <p:cNvSpPr txBox="1"/>
            <p:nvPr/>
          </p:nvSpPr>
          <p:spPr>
            <a:xfrm>
              <a:off x="8713800" y="237338"/>
              <a:ext cx="3248704" cy="461665"/>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400" b="0" i="0" u="none" strike="noStrike" kern="0" cap="none" spc="0" normalizeH="0" baseline="0" noProof="0" dirty="0">
                  <a:ln>
                    <a:noFill/>
                  </a:ln>
                  <a:solidFill>
                    <a:srgbClr val="000000"/>
                  </a:solidFill>
                  <a:effectLst/>
                  <a:uLnTx/>
                  <a:uFillTx/>
                  <a:latin typeface="Gill Sans MT" panose="020B0502020104020203" pitchFamily="34" charset="0"/>
                </a:rPr>
                <a:t>Finalize</a:t>
              </a:r>
            </a:p>
          </p:txBody>
        </p:sp>
      </p:grpSp>
    </p:spTree>
    <p:extLst>
      <p:ext uri="{BB962C8B-B14F-4D97-AF65-F5344CB8AC3E}">
        <p14:creationId xmlns:p14="http://schemas.microsoft.com/office/powerpoint/2010/main" val="565948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148F-B3C5-4546-807B-3F32D563433F}"/>
              </a:ext>
            </a:extLst>
          </p:cNvPr>
          <p:cNvSpPr>
            <a:spLocks noGrp="1"/>
          </p:cNvSpPr>
          <p:nvPr>
            <p:ph type="title"/>
          </p:nvPr>
        </p:nvSpPr>
        <p:spPr/>
        <p:txBody>
          <a:bodyPr/>
          <a:lstStyle/>
          <a:p>
            <a:r>
              <a:rPr lang="en-CA" dirty="0"/>
              <a:t>Key Outcomes</a:t>
            </a:r>
          </a:p>
        </p:txBody>
      </p:sp>
      <p:sp>
        <p:nvSpPr>
          <p:cNvPr id="3" name="Rectangle 2">
            <a:extLst>
              <a:ext uri="{FF2B5EF4-FFF2-40B4-BE49-F238E27FC236}">
                <a16:creationId xmlns:a16="http://schemas.microsoft.com/office/drawing/2014/main" id="{387CADF8-B65B-43F6-B296-5A4D257E12A6}"/>
              </a:ext>
            </a:extLst>
          </p:cNvPr>
          <p:cNvSpPr/>
          <p:nvPr/>
        </p:nvSpPr>
        <p:spPr>
          <a:xfrm>
            <a:off x="-4204" y="3276628"/>
            <a:ext cx="12192000" cy="13760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F3162B10-1C97-41A7-BB3E-B2889636E227}"/>
              </a:ext>
            </a:extLst>
          </p:cNvPr>
          <p:cNvSpPr/>
          <p:nvPr/>
        </p:nvSpPr>
        <p:spPr>
          <a:xfrm>
            <a:off x="-4204" y="5592620"/>
            <a:ext cx="12192000" cy="137602"/>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B697B41E-B076-44E4-9807-D97DA1FFF7CB}"/>
              </a:ext>
            </a:extLst>
          </p:cNvPr>
          <p:cNvSpPr txBox="1"/>
          <p:nvPr/>
        </p:nvSpPr>
        <p:spPr>
          <a:xfrm>
            <a:off x="2685824" y="3750733"/>
            <a:ext cx="2144358" cy="923330"/>
          </a:xfrm>
          <a:prstGeom prst="rect">
            <a:avLst/>
          </a:prstGeom>
          <a:noFill/>
        </p:spPr>
        <p:txBody>
          <a:bodyPr wrap="square" rtlCol="0" anchor="ctr">
            <a:spAutoFit/>
          </a:bodyPr>
          <a:lstStyle/>
          <a:p>
            <a:pPr algn="ctr"/>
            <a:r>
              <a:rPr lang="en-CA" sz="5400" dirty="0">
                <a:solidFill>
                  <a:schemeClr val="accent6">
                    <a:lumMod val="75000"/>
                  </a:schemeClr>
                </a:solidFill>
                <a:latin typeface="Gill Sans MT" panose="020B0502020104020203" pitchFamily="34" charset="0"/>
                <a:cs typeface="Audi Type Extended" panose="020B0505040200000003" pitchFamily="34" charset="0"/>
              </a:rPr>
              <a:t>24.90</a:t>
            </a:r>
            <a:r>
              <a:rPr lang="en-CA" sz="4000" dirty="0">
                <a:latin typeface="Gill Sans MT" panose="020B0502020104020203" pitchFamily="34" charset="0"/>
                <a:cs typeface="Audi Type Extended" panose="020B0505040200000003" pitchFamily="34" charset="0"/>
              </a:rPr>
              <a:t> </a:t>
            </a:r>
            <a:r>
              <a:rPr lang="en-CA" sz="3200" dirty="0">
                <a:latin typeface="Gill Sans MT" panose="020B0502020104020203" pitchFamily="34" charset="0"/>
                <a:cs typeface="Audi Type Extended" panose="020B0505040200000003" pitchFamily="34" charset="0"/>
              </a:rPr>
              <a:t>%</a:t>
            </a:r>
            <a:endParaRPr lang="en-CA" sz="4000" dirty="0">
              <a:latin typeface="Gill Sans MT" panose="020B0502020104020203" pitchFamily="34" charset="0"/>
              <a:cs typeface="Audi Type Extended" panose="020B0505040200000003" pitchFamily="34" charset="0"/>
            </a:endParaRPr>
          </a:p>
        </p:txBody>
      </p:sp>
      <p:sp>
        <p:nvSpPr>
          <p:cNvPr id="6" name="TextBox 5">
            <a:extLst>
              <a:ext uri="{FF2B5EF4-FFF2-40B4-BE49-F238E27FC236}">
                <a16:creationId xmlns:a16="http://schemas.microsoft.com/office/drawing/2014/main" id="{58B17315-1217-4E66-8A57-7D1E9EB98D32}"/>
              </a:ext>
            </a:extLst>
          </p:cNvPr>
          <p:cNvSpPr txBox="1"/>
          <p:nvPr/>
        </p:nvSpPr>
        <p:spPr>
          <a:xfrm>
            <a:off x="6843042" y="3750141"/>
            <a:ext cx="2144358" cy="923330"/>
          </a:xfrm>
          <a:prstGeom prst="rect">
            <a:avLst/>
          </a:prstGeom>
          <a:noFill/>
        </p:spPr>
        <p:txBody>
          <a:bodyPr wrap="square" rtlCol="0" anchor="ctr">
            <a:spAutoFit/>
          </a:bodyPr>
          <a:lstStyle/>
          <a:p>
            <a:pPr algn="ctr"/>
            <a:r>
              <a:rPr lang="en-CA" sz="5400" dirty="0">
                <a:solidFill>
                  <a:schemeClr val="accent6">
                    <a:lumMod val="75000"/>
                  </a:schemeClr>
                </a:solidFill>
                <a:latin typeface="Gill Sans MT" panose="020B0502020104020203" pitchFamily="34" charset="0"/>
                <a:cs typeface="Audi Type Extended" panose="020B0505040200000003" pitchFamily="34" charset="0"/>
              </a:rPr>
              <a:t>23.21</a:t>
            </a:r>
            <a:r>
              <a:rPr lang="en-CA" sz="4000" dirty="0">
                <a:latin typeface="Gill Sans MT" panose="020B0502020104020203" pitchFamily="34" charset="0"/>
                <a:cs typeface="Audi Type Extended" panose="020B0505040200000003" pitchFamily="34" charset="0"/>
              </a:rPr>
              <a:t> </a:t>
            </a:r>
            <a:r>
              <a:rPr lang="en-CA" sz="3200" dirty="0">
                <a:latin typeface="Gill Sans MT" panose="020B0502020104020203" pitchFamily="34" charset="0"/>
                <a:cs typeface="Audi Type Extended" panose="020B0505040200000003" pitchFamily="34" charset="0"/>
              </a:rPr>
              <a:t>%</a:t>
            </a:r>
            <a:endParaRPr lang="en-CA" sz="4000" dirty="0">
              <a:latin typeface="Gill Sans MT" panose="020B0502020104020203" pitchFamily="34" charset="0"/>
              <a:cs typeface="Audi Type Extended" panose="020B0505040200000003" pitchFamily="34" charset="0"/>
            </a:endParaRPr>
          </a:p>
        </p:txBody>
      </p:sp>
      <p:sp>
        <p:nvSpPr>
          <p:cNvPr id="7" name="TextBox 6">
            <a:extLst>
              <a:ext uri="{FF2B5EF4-FFF2-40B4-BE49-F238E27FC236}">
                <a16:creationId xmlns:a16="http://schemas.microsoft.com/office/drawing/2014/main" id="{44C58FD9-9172-476F-8277-0CC8DA6FA644}"/>
              </a:ext>
            </a:extLst>
          </p:cNvPr>
          <p:cNvSpPr txBox="1"/>
          <p:nvPr/>
        </p:nvSpPr>
        <p:spPr>
          <a:xfrm>
            <a:off x="2409371" y="4661234"/>
            <a:ext cx="2627086" cy="584775"/>
          </a:xfrm>
          <a:prstGeom prst="rect">
            <a:avLst/>
          </a:prstGeom>
          <a:noFill/>
        </p:spPr>
        <p:txBody>
          <a:bodyPr wrap="square" rtlCol="0" anchor="ctr">
            <a:spAutoFit/>
          </a:bodyPr>
          <a:lstStyle/>
          <a:p>
            <a:pPr algn="ctr"/>
            <a:r>
              <a:rPr lang="en-CA" sz="3200" dirty="0">
                <a:solidFill>
                  <a:srgbClr val="FF0000"/>
                </a:solidFill>
                <a:latin typeface="Gill Sans MT" panose="020B0502020104020203" pitchFamily="34" charset="0"/>
                <a:cs typeface="Audi Type Extended" panose="020B0505040200000003" pitchFamily="34" charset="0"/>
              </a:rPr>
              <a:t>Train</a:t>
            </a:r>
            <a:r>
              <a:rPr lang="en-CA" sz="3200" dirty="0">
                <a:latin typeface="Gill Sans MT" panose="020B0502020104020203" pitchFamily="34" charset="0"/>
                <a:cs typeface="Audi Type Extended" panose="020B0505040200000003" pitchFamily="34" charset="0"/>
              </a:rPr>
              <a:t> Dataset</a:t>
            </a:r>
            <a:endParaRPr lang="en-CA" sz="2000" dirty="0">
              <a:latin typeface="Gill Sans MT" panose="020B0502020104020203" pitchFamily="34" charset="0"/>
              <a:cs typeface="Audi Type Extended" panose="020B0505040200000003" pitchFamily="34" charset="0"/>
            </a:endParaRPr>
          </a:p>
        </p:txBody>
      </p:sp>
      <p:sp>
        <p:nvSpPr>
          <p:cNvPr id="8" name="TextBox 7">
            <a:extLst>
              <a:ext uri="{FF2B5EF4-FFF2-40B4-BE49-F238E27FC236}">
                <a16:creationId xmlns:a16="http://schemas.microsoft.com/office/drawing/2014/main" id="{3ED8A226-79D6-4F54-BD83-7B17E3244D9E}"/>
              </a:ext>
            </a:extLst>
          </p:cNvPr>
          <p:cNvSpPr txBox="1"/>
          <p:nvPr/>
        </p:nvSpPr>
        <p:spPr>
          <a:xfrm>
            <a:off x="6210134" y="4661234"/>
            <a:ext cx="3410175" cy="584775"/>
          </a:xfrm>
          <a:prstGeom prst="rect">
            <a:avLst/>
          </a:prstGeom>
          <a:noFill/>
        </p:spPr>
        <p:txBody>
          <a:bodyPr wrap="square" rtlCol="0" anchor="ctr">
            <a:spAutoFit/>
          </a:bodyPr>
          <a:lstStyle/>
          <a:p>
            <a:pPr algn="ctr"/>
            <a:r>
              <a:rPr lang="en-CA" sz="3200" dirty="0">
                <a:solidFill>
                  <a:srgbClr val="FF0000"/>
                </a:solidFill>
                <a:latin typeface="Gill Sans MT" panose="020B0502020104020203" pitchFamily="34" charset="0"/>
                <a:cs typeface="Audi Type Extended" panose="020B0505040200000003" pitchFamily="34" charset="0"/>
              </a:rPr>
              <a:t>Validation</a:t>
            </a:r>
            <a:r>
              <a:rPr lang="en-CA" sz="3200" dirty="0">
                <a:latin typeface="Gill Sans MT" panose="020B0502020104020203" pitchFamily="34" charset="0"/>
                <a:cs typeface="Audi Type Extended" panose="020B0505040200000003" pitchFamily="34" charset="0"/>
              </a:rPr>
              <a:t> Dataset</a:t>
            </a:r>
            <a:endParaRPr lang="en-CA" sz="2000" dirty="0">
              <a:latin typeface="Gill Sans MT" panose="020B0502020104020203" pitchFamily="34" charset="0"/>
              <a:cs typeface="Audi Type Extended" panose="020B0505040200000003" pitchFamily="34" charset="0"/>
            </a:endParaRPr>
          </a:p>
        </p:txBody>
      </p:sp>
      <p:sp>
        <p:nvSpPr>
          <p:cNvPr id="9" name="Rectangle 8">
            <a:extLst>
              <a:ext uri="{FF2B5EF4-FFF2-40B4-BE49-F238E27FC236}">
                <a16:creationId xmlns:a16="http://schemas.microsoft.com/office/drawing/2014/main" id="{1C7168A1-E199-40A1-818D-0BEBC76332C9}"/>
              </a:ext>
            </a:extLst>
          </p:cNvPr>
          <p:cNvSpPr/>
          <p:nvPr/>
        </p:nvSpPr>
        <p:spPr>
          <a:xfrm>
            <a:off x="2543926" y="4569602"/>
            <a:ext cx="2376000" cy="131781"/>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B8E1564C-271F-414E-BBD7-1B326B0F22BB}"/>
              </a:ext>
            </a:extLst>
          </p:cNvPr>
          <p:cNvSpPr/>
          <p:nvPr/>
        </p:nvSpPr>
        <p:spPr>
          <a:xfrm>
            <a:off x="6210134" y="4570942"/>
            <a:ext cx="3410175" cy="130441"/>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0FCBB7B0-D085-4F5A-9951-CB637EB2A435}"/>
              </a:ext>
            </a:extLst>
          </p:cNvPr>
          <p:cNvSpPr txBox="1"/>
          <p:nvPr/>
        </p:nvSpPr>
        <p:spPr>
          <a:xfrm>
            <a:off x="300038" y="1871831"/>
            <a:ext cx="11640950" cy="1077218"/>
          </a:xfrm>
          <a:prstGeom prst="rect">
            <a:avLst/>
          </a:prstGeom>
          <a:noFill/>
        </p:spPr>
        <p:txBody>
          <a:bodyPr wrap="square" rtlCol="0">
            <a:spAutoFit/>
          </a:bodyPr>
          <a:lstStyle/>
          <a:p>
            <a:r>
              <a:rPr lang="en-CA" sz="3200" dirty="0">
                <a:latin typeface="Gill Sans MT" panose="020B0502020104020203" pitchFamily="34" charset="0"/>
              </a:rPr>
              <a:t>Produced a generalized model that </a:t>
            </a:r>
            <a:r>
              <a:rPr lang="en-CA" sz="3200" dirty="0">
                <a:solidFill>
                  <a:srgbClr val="FF0000"/>
                </a:solidFill>
                <a:latin typeface="Gill Sans MT" panose="020B0502020104020203" pitchFamily="34" charset="0"/>
              </a:rPr>
              <a:t>detects and segments </a:t>
            </a:r>
            <a:r>
              <a:rPr lang="en-CA" sz="3200" dirty="0">
                <a:latin typeface="Gill Sans MT" panose="020B0502020104020203" pitchFamily="34" charset="0"/>
              </a:rPr>
              <a:t>cloud types from a satellite image with a </a:t>
            </a:r>
            <a:r>
              <a:rPr lang="en-CA" sz="3200" dirty="0">
                <a:solidFill>
                  <a:srgbClr val="FF0000"/>
                </a:solidFill>
                <a:latin typeface="Gill Sans MT" panose="020B0502020104020203" pitchFamily="34" charset="0"/>
              </a:rPr>
              <a:t>mean average precision (</a:t>
            </a:r>
            <a:r>
              <a:rPr lang="en-CA" sz="3200" dirty="0" err="1">
                <a:solidFill>
                  <a:srgbClr val="FF0000"/>
                </a:solidFill>
                <a:latin typeface="Gill Sans MT" panose="020B0502020104020203" pitchFamily="34" charset="0"/>
              </a:rPr>
              <a:t>mAP</a:t>
            </a:r>
            <a:r>
              <a:rPr lang="en-CA" sz="3200" dirty="0">
                <a:solidFill>
                  <a:srgbClr val="FF0000"/>
                </a:solidFill>
                <a:latin typeface="Gill Sans MT" panose="020B0502020104020203" pitchFamily="34" charset="0"/>
              </a:rPr>
              <a:t>) score</a:t>
            </a:r>
            <a:r>
              <a:rPr lang="en-CA" sz="3200" dirty="0">
                <a:latin typeface="Gill Sans MT" panose="020B0502020104020203" pitchFamily="34" charset="0"/>
              </a:rPr>
              <a:t> of: </a:t>
            </a:r>
          </a:p>
        </p:txBody>
      </p:sp>
    </p:spTree>
    <p:extLst>
      <p:ext uri="{BB962C8B-B14F-4D97-AF65-F5344CB8AC3E}">
        <p14:creationId xmlns:p14="http://schemas.microsoft.com/office/powerpoint/2010/main" val="2175830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4F2A-EA4E-45F5-A096-6C6860865C1B}"/>
              </a:ext>
            </a:extLst>
          </p:cNvPr>
          <p:cNvSpPr>
            <a:spLocks noGrp="1"/>
          </p:cNvSpPr>
          <p:nvPr>
            <p:ph type="title"/>
          </p:nvPr>
        </p:nvSpPr>
        <p:spPr>
          <a:xfrm>
            <a:off x="838200" y="365125"/>
            <a:ext cx="10515600" cy="1325563"/>
          </a:xfrm>
        </p:spPr>
        <p:txBody>
          <a:bodyPr/>
          <a:lstStyle/>
          <a:p>
            <a:r>
              <a:rPr lang="en-CA"/>
              <a:t>Key Outcomes</a:t>
            </a:r>
            <a:endParaRPr lang="en-CA" dirty="0"/>
          </a:p>
        </p:txBody>
      </p:sp>
      <p:pic>
        <p:nvPicPr>
          <p:cNvPr id="11266" name="Picture 2">
            <a:extLst>
              <a:ext uri="{FF2B5EF4-FFF2-40B4-BE49-F238E27FC236}">
                <a16:creationId xmlns:a16="http://schemas.microsoft.com/office/drawing/2014/main" id="{90D8DB27-E96F-42BB-9AAD-6203B8FEA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854" y="1618118"/>
            <a:ext cx="10204292" cy="5570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60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E4F2A-EA4E-45F5-A096-6C6860865C1B}"/>
              </a:ext>
            </a:extLst>
          </p:cNvPr>
          <p:cNvSpPr>
            <a:spLocks noGrp="1"/>
          </p:cNvSpPr>
          <p:nvPr>
            <p:ph type="title"/>
          </p:nvPr>
        </p:nvSpPr>
        <p:spPr>
          <a:xfrm>
            <a:off x="838200" y="365125"/>
            <a:ext cx="10515600" cy="1325563"/>
          </a:xfrm>
        </p:spPr>
        <p:txBody>
          <a:bodyPr/>
          <a:lstStyle/>
          <a:p>
            <a:r>
              <a:rPr lang="en-CA"/>
              <a:t>Key Outcomes</a:t>
            </a:r>
            <a:endParaRPr lang="en-CA" dirty="0"/>
          </a:p>
        </p:txBody>
      </p:sp>
      <p:pic>
        <p:nvPicPr>
          <p:cNvPr id="12290" name="Picture 2">
            <a:extLst>
              <a:ext uri="{FF2B5EF4-FFF2-40B4-BE49-F238E27FC236}">
                <a16:creationId xmlns:a16="http://schemas.microsoft.com/office/drawing/2014/main" id="{798D35A0-43F1-4505-A130-18CF92411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000" y="1620000"/>
            <a:ext cx="10206000" cy="557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87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ADC7-F6CF-49D2-AA2A-C485F5AA44A5}"/>
              </a:ext>
            </a:extLst>
          </p:cNvPr>
          <p:cNvSpPr>
            <a:spLocks noGrp="1"/>
          </p:cNvSpPr>
          <p:nvPr>
            <p:ph type="title"/>
          </p:nvPr>
        </p:nvSpPr>
        <p:spPr/>
        <p:txBody>
          <a:bodyPr/>
          <a:lstStyle/>
          <a:p>
            <a:r>
              <a:rPr lang="en-CA" dirty="0"/>
              <a:t>Next Steps</a:t>
            </a:r>
          </a:p>
        </p:txBody>
      </p:sp>
      <p:grpSp>
        <p:nvGrpSpPr>
          <p:cNvPr id="55" name="Group 54">
            <a:extLst>
              <a:ext uri="{FF2B5EF4-FFF2-40B4-BE49-F238E27FC236}">
                <a16:creationId xmlns:a16="http://schemas.microsoft.com/office/drawing/2014/main" id="{AFE115CA-0C40-4195-BBA6-194BCB5CA30C}"/>
              </a:ext>
            </a:extLst>
          </p:cNvPr>
          <p:cNvGrpSpPr/>
          <p:nvPr/>
        </p:nvGrpSpPr>
        <p:grpSpPr>
          <a:xfrm>
            <a:off x="1509486" y="1426100"/>
            <a:ext cx="9889520" cy="5431900"/>
            <a:chOff x="1399400" y="1426100"/>
            <a:chExt cx="9889520" cy="5431900"/>
          </a:xfrm>
        </p:grpSpPr>
        <p:sp>
          <p:nvSpPr>
            <p:cNvPr id="29" name="Rectangle 28">
              <a:extLst>
                <a:ext uri="{FF2B5EF4-FFF2-40B4-BE49-F238E27FC236}">
                  <a16:creationId xmlns:a16="http://schemas.microsoft.com/office/drawing/2014/main" id="{6E1A5395-7D48-4FF4-9326-0791F47FBB7B}"/>
                </a:ext>
              </a:extLst>
            </p:cNvPr>
            <p:cNvSpPr/>
            <p:nvPr/>
          </p:nvSpPr>
          <p:spPr>
            <a:xfrm>
              <a:off x="6050684" y="1426100"/>
              <a:ext cx="90632" cy="5431900"/>
            </a:xfrm>
            <a:prstGeom prst="rect">
              <a:avLst/>
            </a:prstGeom>
            <a:solidFill>
              <a:srgbClr val="000000">
                <a:lumMod val="65000"/>
                <a:lumOff val="35000"/>
              </a:srgbClr>
            </a:solidFill>
            <a:ln w="12700" cap="flat" cmpd="sng" algn="ctr">
              <a:solidFill>
                <a:srgbClr val="000000">
                  <a:lumMod val="65000"/>
                  <a:lumOff val="35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nvGrpSpPr>
            <p:cNvPr id="30" name="Group 29">
              <a:extLst>
                <a:ext uri="{FF2B5EF4-FFF2-40B4-BE49-F238E27FC236}">
                  <a16:creationId xmlns:a16="http://schemas.microsoft.com/office/drawing/2014/main" id="{332B8ADC-9E92-4141-BC8B-12C7D844668F}"/>
                </a:ext>
              </a:extLst>
            </p:cNvPr>
            <p:cNvGrpSpPr/>
            <p:nvPr/>
          </p:nvGrpSpPr>
          <p:grpSpPr>
            <a:xfrm>
              <a:off x="1399400" y="1841918"/>
              <a:ext cx="4891501" cy="467990"/>
              <a:chOff x="1399400" y="1841918"/>
              <a:chExt cx="4891501" cy="467990"/>
            </a:xfrm>
          </p:grpSpPr>
          <p:grpSp>
            <p:nvGrpSpPr>
              <p:cNvPr id="31" name="Group 30">
                <a:extLst>
                  <a:ext uri="{FF2B5EF4-FFF2-40B4-BE49-F238E27FC236}">
                    <a16:creationId xmlns:a16="http://schemas.microsoft.com/office/drawing/2014/main" id="{F5ADC202-92D5-4DFA-BAED-D10DB30933CA}"/>
                  </a:ext>
                </a:extLst>
              </p:cNvPr>
              <p:cNvGrpSpPr/>
              <p:nvPr/>
            </p:nvGrpSpPr>
            <p:grpSpPr>
              <a:xfrm>
                <a:off x="1399400" y="1841918"/>
                <a:ext cx="4891501" cy="442565"/>
                <a:chOff x="1450200" y="1841918"/>
                <a:chExt cx="4891501" cy="442565"/>
              </a:xfrm>
            </p:grpSpPr>
            <p:sp>
              <p:nvSpPr>
                <p:cNvPr id="33" name="TextBox 32">
                  <a:extLst>
                    <a:ext uri="{FF2B5EF4-FFF2-40B4-BE49-F238E27FC236}">
                      <a16:creationId xmlns:a16="http://schemas.microsoft.com/office/drawing/2014/main" id="{CB8F1F56-B37D-45D9-8EF2-EDBBEEE75880}"/>
                    </a:ext>
                  </a:extLst>
                </p:cNvPr>
                <p:cNvSpPr txBox="1"/>
                <p:nvPr/>
              </p:nvSpPr>
              <p:spPr>
                <a:xfrm>
                  <a:off x="1450200" y="1869490"/>
                  <a:ext cx="4770163" cy="400110"/>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kern="0" dirty="0">
                      <a:solidFill>
                        <a:srgbClr val="000000"/>
                      </a:solidFill>
                      <a:latin typeface="Gill Sans MT" panose="020B0502020104020203" pitchFamily="34" charset="0"/>
                    </a:rPr>
                    <a:t>Train the model for more epochs (100)</a:t>
                  </a: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sp>
              <p:nvSpPr>
                <p:cNvPr id="34" name="Oval 33">
                  <a:extLst>
                    <a:ext uri="{FF2B5EF4-FFF2-40B4-BE49-F238E27FC236}">
                      <a16:creationId xmlns:a16="http://schemas.microsoft.com/office/drawing/2014/main" id="{056DC69B-1F45-4B46-B005-8092EA25553D}"/>
                    </a:ext>
                  </a:extLst>
                </p:cNvPr>
                <p:cNvSpPr/>
                <p:nvPr/>
              </p:nvSpPr>
              <p:spPr>
                <a:xfrm>
                  <a:off x="5940930" y="1841918"/>
                  <a:ext cx="400771" cy="442565"/>
                </a:xfrm>
                <a:prstGeom prst="ellipse">
                  <a:avLst/>
                </a:prstGeom>
                <a:solidFill>
                  <a:srgbClr val="FF7979"/>
                </a:solidFill>
                <a:ln w="12700" cap="flat" cmpd="sng" algn="ctr">
                  <a:solidFill>
                    <a:srgbClr val="FF797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grpSp>
          <p:sp>
            <p:nvSpPr>
              <p:cNvPr id="32" name="Rectangle 31">
                <a:extLst>
                  <a:ext uri="{FF2B5EF4-FFF2-40B4-BE49-F238E27FC236}">
                    <a16:creationId xmlns:a16="http://schemas.microsoft.com/office/drawing/2014/main" id="{56CD60F5-8E8E-496F-87FB-F49EFCDA2CE7}"/>
                  </a:ext>
                </a:extLst>
              </p:cNvPr>
              <p:cNvSpPr/>
              <p:nvPr/>
            </p:nvSpPr>
            <p:spPr>
              <a:xfrm>
                <a:off x="1621320" y="2264189"/>
                <a:ext cx="4212000" cy="45719"/>
              </a:xfrm>
              <a:prstGeom prst="rect">
                <a:avLst/>
              </a:prstGeom>
              <a:solidFill>
                <a:srgbClr val="FF7979"/>
              </a:solidFill>
              <a:ln w="12700" cap="flat" cmpd="sng" algn="ctr">
                <a:solidFill>
                  <a:srgbClr val="FF7979"/>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grpSp>
          <p:nvGrpSpPr>
            <p:cNvPr id="35" name="Group 34">
              <a:extLst>
                <a:ext uri="{FF2B5EF4-FFF2-40B4-BE49-F238E27FC236}">
                  <a16:creationId xmlns:a16="http://schemas.microsoft.com/office/drawing/2014/main" id="{CB69F445-4A2C-471E-BE85-C61F56ED8DB8}"/>
                </a:ext>
              </a:extLst>
            </p:cNvPr>
            <p:cNvGrpSpPr/>
            <p:nvPr/>
          </p:nvGrpSpPr>
          <p:grpSpPr>
            <a:xfrm>
              <a:off x="5891301" y="2387462"/>
              <a:ext cx="4575919" cy="758023"/>
              <a:chOff x="5891301" y="2387462"/>
              <a:chExt cx="4575919" cy="758023"/>
            </a:xfrm>
          </p:grpSpPr>
          <p:grpSp>
            <p:nvGrpSpPr>
              <p:cNvPr id="36" name="Group 35">
                <a:extLst>
                  <a:ext uri="{FF2B5EF4-FFF2-40B4-BE49-F238E27FC236}">
                    <a16:creationId xmlns:a16="http://schemas.microsoft.com/office/drawing/2014/main" id="{5D72A654-077B-4317-A958-696BEAF668CB}"/>
                  </a:ext>
                </a:extLst>
              </p:cNvPr>
              <p:cNvGrpSpPr/>
              <p:nvPr/>
            </p:nvGrpSpPr>
            <p:grpSpPr>
              <a:xfrm>
                <a:off x="5891301" y="2387462"/>
                <a:ext cx="4575919" cy="707886"/>
                <a:chOff x="5891301" y="2387462"/>
                <a:chExt cx="4575919" cy="707886"/>
              </a:xfrm>
            </p:grpSpPr>
            <p:sp>
              <p:nvSpPr>
                <p:cNvPr id="38" name="TextBox 37">
                  <a:extLst>
                    <a:ext uri="{FF2B5EF4-FFF2-40B4-BE49-F238E27FC236}">
                      <a16:creationId xmlns:a16="http://schemas.microsoft.com/office/drawing/2014/main" id="{D8B2D346-1E57-436F-9190-641D828ACD39}"/>
                    </a:ext>
                  </a:extLst>
                </p:cNvPr>
                <p:cNvSpPr txBox="1"/>
                <p:nvPr/>
              </p:nvSpPr>
              <p:spPr>
                <a:xfrm>
                  <a:off x="6246993" y="2387462"/>
                  <a:ext cx="4220227" cy="707886"/>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2000" b="0" i="0" u="none" strike="noStrike" kern="0" cap="none" spc="0" normalizeH="0" baseline="0" noProof="0" dirty="0">
                      <a:ln>
                        <a:noFill/>
                      </a:ln>
                      <a:solidFill>
                        <a:srgbClr val="000000"/>
                      </a:solidFill>
                      <a:effectLst/>
                      <a:uLnTx/>
                      <a:uFillTx/>
                      <a:latin typeface="Gill Sans MT" panose="020B0502020104020203" pitchFamily="34" charset="0"/>
                    </a:rPr>
                    <a:t>Use Image Augmentation with pre &amp; post processing</a:t>
                  </a:r>
                </a:p>
              </p:txBody>
            </p:sp>
            <p:sp>
              <p:nvSpPr>
                <p:cNvPr id="39" name="Oval 38">
                  <a:extLst>
                    <a:ext uri="{FF2B5EF4-FFF2-40B4-BE49-F238E27FC236}">
                      <a16:creationId xmlns:a16="http://schemas.microsoft.com/office/drawing/2014/main" id="{06A8801A-6DC9-458E-A598-FB9BFC6A8B53}"/>
                    </a:ext>
                  </a:extLst>
                </p:cNvPr>
                <p:cNvSpPr/>
                <p:nvPr/>
              </p:nvSpPr>
              <p:spPr>
                <a:xfrm flipH="1">
                  <a:off x="5891301" y="2535141"/>
                  <a:ext cx="399600" cy="442800"/>
                </a:xfrm>
                <a:prstGeom prst="ellipse">
                  <a:avLst/>
                </a:prstGeom>
                <a:solidFill>
                  <a:srgbClr val="3D8C41">
                    <a:lumMod val="60000"/>
                    <a:lumOff val="40000"/>
                  </a:srgbClr>
                </a:solidFill>
                <a:ln w="12700" cap="flat" cmpd="sng" algn="ctr">
                  <a:solidFill>
                    <a:srgbClr val="3D8C41">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grpSp>
          <p:sp>
            <p:nvSpPr>
              <p:cNvPr id="37" name="Rectangle 36">
                <a:extLst>
                  <a:ext uri="{FF2B5EF4-FFF2-40B4-BE49-F238E27FC236}">
                    <a16:creationId xmlns:a16="http://schemas.microsoft.com/office/drawing/2014/main" id="{DC26E1CE-77B8-4A51-9466-8E2E031D8068}"/>
                  </a:ext>
                </a:extLst>
              </p:cNvPr>
              <p:cNvSpPr/>
              <p:nvPr/>
            </p:nvSpPr>
            <p:spPr>
              <a:xfrm>
                <a:off x="6320920" y="3099766"/>
                <a:ext cx="3996000" cy="45719"/>
              </a:xfrm>
              <a:prstGeom prst="rect">
                <a:avLst/>
              </a:prstGeom>
              <a:solidFill>
                <a:srgbClr val="7EC782"/>
              </a:solidFill>
              <a:ln w="12700" cap="flat" cmpd="sng" algn="ctr">
                <a:solidFill>
                  <a:srgbClr val="7EC78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grpSp>
          <p:nvGrpSpPr>
            <p:cNvPr id="40" name="Group 39">
              <a:extLst>
                <a:ext uri="{FF2B5EF4-FFF2-40B4-BE49-F238E27FC236}">
                  <a16:creationId xmlns:a16="http://schemas.microsoft.com/office/drawing/2014/main" id="{D2DEA6A1-DC5E-4106-AA37-85312AA9F6A0}"/>
                </a:ext>
              </a:extLst>
            </p:cNvPr>
            <p:cNvGrpSpPr/>
            <p:nvPr/>
          </p:nvGrpSpPr>
          <p:grpSpPr>
            <a:xfrm>
              <a:off x="1504608" y="3288958"/>
              <a:ext cx="4792742" cy="765896"/>
              <a:chOff x="1504608" y="3288958"/>
              <a:chExt cx="4792742" cy="765896"/>
            </a:xfrm>
          </p:grpSpPr>
          <p:grpSp>
            <p:nvGrpSpPr>
              <p:cNvPr id="41" name="Group 40">
                <a:extLst>
                  <a:ext uri="{FF2B5EF4-FFF2-40B4-BE49-F238E27FC236}">
                    <a16:creationId xmlns:a16="http://schemas.microsoft.com/office/drawing/2014/main" id="{6D7A41E3-2DB1-448E-984E-7013CE5B6ED8}"/>
                  </a:ext>
                </a:extLst>
              </p:cNvPr>
              <p:cNvGrpSpPr/>
              <p:nvPr/>
            </p:nvGrpSpPr>
            <p:grpSpPr>
              <a:xfrm>
                <a:off x="1504608" y="3288958"/>
                <a:ext cx="4792742" cy="707886"/>
                <a:chOff x="1496988" y="3288958"/>
                <a:chExt cx="4792742" cy="707886"/>
              </a:xfrm>
            </p:grpSpPr>
            <p:sp>
              <p:nvSpPr>
                <p:cNvPr id="43" name="TextBox 42">
                  <a:extLst>
                    <a:ext uri="{FF2B5EF4-FFF2-40B4-BE49-F238E27FC236}">
                      <a16:creationId xmlns:a16="http://schemas.microsoft.com/office/drawing/2014/main" id="{3D274A6B-C630-4FA7-9190-D2376EDE3A3A}"/>
                    </a:ext>
                  </a:extLst>
                </p:cNvPr>
                <p:cNvSpPr txBox="1"/>
                <p:nvPr/>
              </p:nvSpPr>
              <p:spPr>
                <a:xfrm>
                  <a:off x="1496988" y="3288958"/>
                  <a:ext cx="4404111" cy="707886"/>
                </a:xfrm>
                <a:prstGeom prst="rect">
                  <a:avLst/>
                </a:prstGeom>
                <a:noFill/>
              </p:spPr>
              <p:txBody>
                <a:bodyPr wrap="square" rtlCol="0" anchor="ctr">
                  <a:spAutoFit/>
                </a:bodyPr>
                <a:lstStyle/>
                <a:p>
                  <a:pPr lvl="0" algn="r">
                    <a:defRPr/>
                  </a:pPr>
                  <a:r>
                    <a:rPr lang="en-US" sz="2000" kern="0" dirty="0">
                      <a:solidFill>
                        <a:srgbClr val="000000"/>
                      </a:solidFill>
                      <a:latin typeface="Gill Sans MT" panose="020B0502020104020203" pitchFamily="34" charset="0"/>
                    </a:rPr>
                    <a:t>Experiment with different weights (</a:t>
                  </a:r>
                  <a:r>
                    <a:rPr lang="en-US" sz="2000" kern="0" dirty="0" err="1">
                      <a:solidFill>
                        <a:srgbClr val="000000"/>
                      </a:solidFill>
                      <a:latin typeface="Gill Sans MT" panose="020B0502020104020203" pitchFamily="34" charset="0"/>
                    </a:rPr>
                    <a:t>Imagenet</a:t>
                  </a:r>
                  <a:r>
                    <a:rPr lang="en-US" sz="2000" kern="0" dirty="0">
                      <a:solidFill>
                        <a:srgbClr val="000000"/>
                      </a:solidFill>
                      <a:latin typeface="Gill Sans MT" panose="020B0502020104020203" pitchFamily="34" charset="0"/>
                    </a:rPr>
                    <a:t>)</a:t>
                  </a:r>
                  <a:endParaRPr lang="en-CA" sz="2000" kern="0" dirty="0">
                    <a:solidFill>
                      <a:srgbClr val="000000"/>
                    </a:solidFill>
                    <a:latin typeface="Gill Sans MT" panose="020B0502020104020203" pitchFamily="34" charset="0"/>
                  </a:endParaRPr>
                </a:p>
              </p:txBody>
            </p:sp>
            <p:sp>
              <p:nvSpPr>
                <p:cNvPr id="44" name="Oval 43">
                  <a:extLst>
                    <a:ext uri="{FF2B5EF4-FFF2-40B4-BE49-F238E27FC236}">
                      <a16:creationId xmlns:a16="http://schemas.microsoft.com/office/drawing/2014/main" id="{E1EE26B6-95EF-4BFE-8707-86AEC82047D4}"/>
                    </a:ext>
                  </a:extLst>
                </p:cNvPr>
                <p:cNvSpPr/>
                <p:nvPr/>
              </p:nvSpPr>
              <p:spPr>
                <a:xfrm flipH="1">
                  <a:off x="5890130" y="3424237"/>
                  <a:ext cx="399600" cy="442799"/>
                </a:xfrm>
                <a:prstGeom prst="ellipse">
                  <a:avLst/>
                </a:prstGeom>
                <a:solidFill>
                  <a:srgbClr val="B482DA"/>
                </a:solidFill>
                <a:ln w="12700" cap="flat" cmpd="sng" algn="ctr">
                  <a:solidFill>
                    <a:srgbClr val="B482D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grpSp>
          <p:sp>
            <p:nvSpPr>
              <p:cNvPr id="42" name="Rectangle 41">
                <a:extLst>
                  <a:ext uri="{FF2B5EF4-FFF2-40B4-BE49-F238E27FC236}">
                    <a16:creationId xmlns:a16="http://schemas.microsoft.com/office/drawing/2014/main" id="{51A29666-69F4-4498-9481-9E8E5B54B8FC}"/>
                  </a:ext>
                </a:extLst>
              </p:cNvPr>
              <p:cNvSpPr/>
              <p:nvPr/>
            </p:nvSpPr>
            <p:spPr>
              <a:xfrm>
                <a:off x="2515558" y="4009135"/>
                <a:ext cx="3345050" cy="45719"/>
              </a:xfrm>
              <a:prstGeom prst="rect">
                <a:avLst/>
              </a:prstGeom>
              <a:solidFill>
                <a:srgbClr val="B482DA"/>
              </a:solidFill>
              <a:ln w="12700" cap="flat" cmpd="sng" algn="ctr">
                <a:solidFill>
                  <a:srgbClr val="B482DA"/>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grpSp>
          <p:nvGrpSpPr>
            <p:cNvPr id="45" name="Group 44">
              <a:extLst>
                <a:ext uri="{FF2B5EF4-FFF2-40B4-BE49-F238E27FC236}">
                  <a16:creationId xmlns:a16="http://schemas.microsoft.com/office/drawing/2014/main" id="{E6060D3F-F4F3-40A2-A6C8-EEB5569E55F7}"/>
                </a:ext>
              </a:extLst>
            </p:cNvPr>
            <p:cNvGrpSpPr/>
            <p:nvPr/>
          </p:nvGrpSpPr>
          <p:grpSpPr>
            <a:xfrm>
              <a:off x="5899300" y="4222459"/>
              <a:ext cx="5389620" cy="725734"/>
              <a:chOff x="5899300" y="4222459"/>
              <a:chExt cx="5389620" cy="725734"/>
            </a:xfrm>
          </p:grpSpPr>
          <p:grpSp>
            <p:nvGrpSpPr>
              <p:cNvPr id="46" name="Group 45">
                <a:extLst>
                  <a:ext uri="{FF2B5EF4-FFF2-40B4-BE49-F238E27FC236}">
                    <a16:creationId xmlns:a16="http://schemas.microsoft.com/office/drawing/2014/main" id="{23BCF162-B008-42A8-BE03-E9942529A546}"/>
                  </a:ext>
                </a:extLst>
              </p:cNvPr>
              <p:cNvGrpSpPr/>
              <p:nvPr/>
            </p:nvGrpSpPr>
            <p:grpSpPr>
              <a:xfrm>
                <a:off x="5899300" y="4222459"/>
                <a:ext cx="5344414" cy="707886"/>
                <a:chOff x="5899300" y="4222459"/>
                <a:chExt cx="5344414" cy="707886"/>
              </a:xfrm>
            </p:grpSpPr>
            <p:sp>
              <p:nvSpPr>
                <p:cNvPr id="48" name="TextBox 47">
                  <a:extLst>
                    <a:ext uri="{FF2B5EF4-FFF2-40B4-BE49-F238E27FC236}">
                      <a16:creationId xmlns:a16="http://schemas.microsoft.com/office/drawing/2014/main" id="{EBB81AEA-38DB-4930-885F-DE8BCF5BEDE6}"/>
                    </a:ext>
                  </a:extLst>
                </p:cNvPr>
                <p:cNvSpPr txBox="1"/>
                <p:nvPr/>
              </p:nvSpPr>
              <p:spPr>
                <a:xfrm>
                  <a:off x="6246993" y="4222459"/>
                  <a:ext cx="4996721" cy="707886"/>
                </a:xfrm>
                <a:prstGeom prst="rect">
                  <a:avLst/>
                </a:prstGeom>
                <a:noFill/>
              </p:spPr>
              <p:txBody>
                <a:bodyPr wrap="squar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Gill Sans MT" panose="020B0502020104020203" pitchFamily="34" charset="0"/>
                    </a:rPr>
                    <a:t>Experiment with different DL Packages (</a:t>
                  </a:r>
                  <a:r>
                    <a:rPr kumimoji="0" lang="en-US" sz="2000" b="0" i="0" u="none" strike="noStrike" kern="0" cap="none" spc="0" normalizeH="0" baseline="0" noProof="0" dirty="0" err="1">
                      <a:ln>
                        <a:noFill/>
                      </a:ln>
                      <a:solidFill>
                        <a:srgbClr val="000000"/>
                      </a:solidFill>
                      <a:effectLst/>
                      <a:uLnTx/>
                      <a:uFillTx/>
                      <a:latin typeface="Gill Sans MT" panose="020B0502020104020203" pitchFamily="34" charset="0"/>
                    </a:rPr>
                    <a:t>Py</a:t>
                  </a:r>
                  <a:r>
                    <a:rPr kumimoji="0" lang="en-US" sz="2000" b="0" i="0" u="none" strike="noStrike" kern="0" cap="none" spc="0" normalizeH="0" baseline="0" noProof="0" dirty="0">
                      <a:ln>
                        <a:noFill/>
                      </a:ln>
                      <a:solidFill>
                        <a:srgbClr val="000000"/>
                      </a:solidFill>
                      <a:effectLst/>
                      <a:uLnTx/>
                      <a:uFillTx/>
                      <a:latin typeface="Gill Sans MT" panose="020B0502020104020203" pitchFamily="34" charset="0"/>
                    </a:rPr>
                    <a:t>-torch) / Models (Faster R-CNN, U-Net)</a:t>
                  </a:r>
                </a:p>
              </p:txBody>
            </p:sp>
            <p:sp>
              <p:nvSpPr>
                <p:cNvPr id="49" name="Oval 48">
                  <a:extLst>
                    <a:ext uri="{FF2B5EF4-FFF2-40B4-BE49-F238E27FC236}">
                      <a16:creationId xmlns:a16="http://schemas.microsoft.com/office/drawing/2014/main" id="{BE37A0B3-71EB-451E-B619-88D9C140D7FF}"/>
                    </a:ext>
                  </a:extLst>
                </p:cNvPr>
                <p:cNvSpPr/>
                <p:nvPr/>
              </p:nvSpPr>
              <p:spPr>
                <a:xfrm flipH="1">
                  <a:off x="5899300" y="4355003"/>
                  <a:ext cx="399600" cy="442799"/>
                </a:xfrm>
                <a:prstGeom prst="ellipse">
                  <a:avLst/>
                </a:prstGeom>
                <a:solidFill>
                  <a:srgbClr val="0070C0"/>
                </a:solid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grpSp>
          <p:sp>
            <p:nvSpPr>
              <p:cNvPr id="47" name="Rectangle 46">
                <a:extLst>
                  <a:ext uri="{FF2B5EF4-FFF2-40B4-BE49-F238E27FC236}">
                    <a16:creationId xmlns:a16="http://schemas.microsoft.com/office/drawing/2014/main" id="{7335DBE3-6C24-4F7F-9DAF-06FA2C47E8B3}"/>
                  </a:ext>
                </a:extLst>
              </p:cNvPr>
              <p:cNvSpPr/>
              <p:nvPr/>
            </p:nvSpPr>
            <p:spPr>
              <a:xfrm>
                <a:off x="6320920" y="4902474"/>
                <a:ext cx="4968000" cy="45719"/>
              </a:xfrm>
              <a:prstGeom prst="rect">
                <a:avLst/>
              </a:prstGeom>
              <a:solidFill>
                <a:srgbClr val="0070C0"/>
              </a:solidFill>
              <a:ln w="12700" cap="flat" cmpd="sng" algn="ctr">
                <a:solidFill>
                  <a:srgbClr val="0070C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grpSp>
          <p:nvGrpSpPr>
            <p:cNvPr id="50" name="Group 49">
              <a:extLst>
                <a:ext uri="{FF2B5EF4-FFF2-40B4-BE49-F238E27FC236}">
                  <a16:creationId xmlns:a16="http://schemas.microsoft.com/office/drawing/2014/main" id="{2FAF0E4F-F582-429A-BE4F-EFE16A587429}"/>
                </a:ext>
              </a:extLst>
            </p:cNvPr>
            <p:cNvGrpSpPr/>
            <p:nvPr/>
          </p:nvGrpSpPr>
          <p:grpSpPr>
            <a:xfrm>
              <a:off x="1504608" y="5063431"/>
              <a:ext cx="4792742" cy="731824"/>
              <a:chOff x="1504608" y="5063431"/>
              <a:chExt cx="4792742" cy="731824"/>
            </a:xfrm>
          </p:grpSpPr>
          <p:grpSp>
            <p:nvGrpSpPr>
              <p:cNvPr id="51" name="Group 50">
                <a:extLst>
                  <a:ext uri="{FF2B5EF4-FFF2-40B4-BE49-F238E27FC236}">
                    <a16:creationId xmlns:a16="http://schemas.microsoft.com/office/drawing/2014/main" id="{34F436F4-F88E-43C7-A3D8-4CBA6D994D41}"/>
                  </a:ext>
                </a:extLst>
              </p:cNvPr>
              <p:cNvGrpSpPr/>
              <p:nvPr/>
            </p:nvGrpSpPr>
            <p:grpSpPr>
              <a:xfrm>
                <a:off x="1623913" y="5063431"/>
                <a:ext cx="4673437" cy="707886"/>
                <a:chOff x="1623913" y="5063431"/>
                <a:chExt cx="4673437" cy="707886"/>
              </a:xfrm>
            </p:grpSpPr>
            <p:sp>
              <p:nvSpPr>
                <p:cNvPr id="53" name="TextBox 52">
                  <a:extLst>
                    <a:ext uri="{FF2B5EF4-FFF2-40B4-BE49-F238E27FC236}">
                      <a16:creationId xmlns:a16="http://schemas.microsoft.com/office/drawing/2014/main" id="{CB3E2955-AFF6-4F68-BED0-0FB306BB60D4}"/>
                    </a:ext>
                  </a:extLst>
                </p:cNvPr>
                <p:cNvSpPr txBox="1"/>
                <p:nvPr/>
              </p:nvSpPr>
              <p:spPr>
                <a:xfrm>
                  <a:off x="1623913" y="5063431"/>
                  <a:ext cx="4284806" cy="707886"/>
                </a:xfrm>
                <a:prstGeom prst="rect">
                  <a:avLst/>
                </a:prstGeom>
                <a:noFill/>
              </p:spPr>
              <p:txBody>
                <a:bodyPr wrap="square" rtlCol="0"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Gill Sans MT" panose="020B0502020104020203" pitchFamily="34" charset="0"/>
                    </a:rPr>
                    <a:t>Annotate images with segmentation masks</a:t>
                  </a:r>
                </a:p>
              </p:txBody>
            </p:sp>
            <p:sp>
              <p:nvSpPr>
                <p:cNvPr id="54" name="Oval 53">
                  <a:extLst>
                    <a:ext uri="{FF2B5EF4-FFF2-40B4-BE49-F238E27FC236}">
                      <a16:creationId xmlns:a16="http://schemas.microsoft.com/office/drawing/2014/main" id="{82E1509F-E1E3-4707-ABCF-013D42295C62}"/>
                    </a:ext>
                  </a:extLst>
                </p:cNvPr>
                <p:cNvSpPr/>
                <p:nvPr/>
              </p:nvSpPr>
              <p:spPr>
                <a:xfrm>
                  <a:off x="5896579" y="5196093"/>
                  <a:ext cx="400771" cy="442565"/>
                </a:xfrm>
                <a:prstGeom prst="ellipse">
                  <a:avLst/>
                </a:prstGeom>
                <a:solidFill>
                  <a:srgbClr val="FFC000"/>
                </a:solid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dirty="0">
                    <a:ln>
                      <a:noFill/>
                    </a:ln>
                    <a:solidFill>
                      <a:srgbClr val="000000"/>
                    </a:solidFill>
                    <a:effectLst/>
                    <a:uLnTx/>
                    <a:uFillTx/>
                    <a:latin typeface="Gill Sans MT" panose="020B0502020104020203" pitchFamily="34" charset="0"/>
                  </a:endParaRPr>
                </a:p>
              </p:txBody>
            </p:sp>
          </p:grpSp>
          <p:sp>
            <p:nvSpPr>
              <p:cNvPr id="52" name="Rectangle 51">
                <a:extLst>
                  <a:ext uri="{FF2B5EF4-FFF2-40B4-BE49-F238E27FC236}">
                    <a16:creationId xmlns:a16="http://schemas.microsoft.com/office/drawing/2014/main" id="{BA58636C-C790-4000-80B1-850F9A5A466A}"/>
                  </a:ext>
                </a:extLst>
              </p:cNvPr>
              <p:cNvSpPr/>
              <p:nvPr/>
            </p:nvSpPr>
            <p:spPr>
              <a:xfrm>
                <a:off x="1504608" y="5749536"/>
                <a:ext cx="4356000" cy="45719"/>
              </a:xfrm>
              <a:prstGeom prst="rect">
                <a:avLst/>
              </a:prstGeom>
              <a:solidFill>
                <a:srgbClr val="FFC000"/>
              </a:solidFill>
              <a:ln w="12700" cap="flat" cmpd="sng" algn="ctr">
                <a:solidFill>
                  <a:srgbClr val="FFC000"/>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Gill Sans MT" panose="020B0502020104020203" pitchFamily="34" charset="0"/>
                </a:endParaRPr>
              </a:p>
            </p:txBody>
          </p:sp>
        </p:grpSp>
      </p:grpSp>
    </p:spTree>
    <p:extLst>
      <p:ext uri="{BB962C8B-B14F-4D97-AF65-F5344CB8AC3E}">
        <p14:creationId xmlns:p14="http://schemas.microsoft.com/office/powerpoint/2010/main" val="4245381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D7AE-004A-42F1-B6E0-DDF1EAAFEEEF}"/>
              </a:ext>
            </a:extLst>
          </p:cNvPr>
          <p:cNvSpPr>
            <a:spLocks noGrp="1"/>
          </p:cNvSpPr>
          <p:nvPr>
            <p:ph type="title"/>
          </p:nvPr>
        </p:nvSpPr>
        <p:spPr>
          <a:xfrm>
            <a:off x="838200" y="365125"/>
            <a:ext cx="10515600" cy="1325563"/>
          </a:xfrm>
        </p:spPr>
        <p:txBody>
          <a:bodyPr/>
          <a:lstStyle/>
          <a:p>
            <a:r>
              <a:rPr lang="en-CA" dirty="0"/>
              <a:t>Thank You</a:t>
            </a:r>
          </a:p>
        </p:txBody>
      </p:sp>
      <p:pic>
        <p:nvPicPr>
          <p:cNvPr id="4" name="Picture 3">
            <a:extLst>
              <a:ext uri="{FF2B5EF4-FFF2-40B4-BE49-F238E27FC236}">
                <a16:creationId xmlns:a16="http://schemas.microsoft.com/office/drawing/2014/main" id="{C0A669A6-BE42-46A3-8834-3E44FFA0B9AA}"/>
              </a:ext>
            </a:extLst>
          </p:cNvPr>
          <p:cNvPicPr>
            <a:picLocks noChangeAspect="1"/>
          </p:cNvPicPr>
          <p:nvPr/>
        </p:nvPicPr>
        <p:blipFill>
          <a:blip r:embed="rId3"/>
          <a:stretch>
            <a:fillRect/>
          </a:stretch>
        </p:blipFill>
        <p:spPr>
          <a:xfrm>
            <a:off x="3028042" y="1671599"/>
            <a:ext cx="3067958" cy="4351831"/>
          </a:xfrm>
          <a:prstGeom prst="rect">
            <a:avLst/>
          </a:prstGeom>
        </p:spPr>
      </p:pic>
      <p:pic>
        <p:nvPicPr>
          <p:cNvPr id="7170" name="Picture 2" descr="Image result for green planet">
            <a:extLst>
              <a:ext uri="{FF2B5EF4-FFF2-40B4-BE49-F238E27FC236}">
                <a16:creationId xmlns:a16="http://schemas.microsoft.com/office/drawing/2014/main" id="{62118CD5-50E3-4B25-B5CC-EE0E0DC22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600" y="1779590"/>
            <a:ext cx="4243841" cy="42438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340A21-5632-43DF-839A-943381BDA4A6}"/>
              </a:ext>
            </a:extLst>
          </p:cNvPr>
          <p:cNvSpPr txBox="1"/>
          <p:nvPr/>
        </p:nvSpPr>
        <p:spPr>
          <a:xfrm>
            <a:off x="3011715" y="6162194"/>
            <a:ext cx="6168570" cy="400110"/>
          </a:xfrm>
          <a:prstGeom prst="rect">
            <a:avLst/>
          </a:prstGeom>
          <a:noFill/>
        </p:spPr>
        <p:txBody>
          <a:bodyPr wrap="square" rtlCol="0">
            <a:spAutoFit/>
          </a:bodyPr>
          <a:lstStyle/>
          <a:p>
            <a:pPr algn="ctr"/>
            <a:r>
              <a:rPr lang="en-CA" sz="2000" dirty="0">
                <a:latin typeface="Gill Sans MT" panose="020B0502020104020203" pitchFamily="34" charset="0"/>
                <a:hlinkClick r:id="rId5">
                  <a:extLst>
                    <a:ext uri="{A12FA001-AC4F-418D-AE19-62706E023703}">
                      <ahyp:hlinkClr xmlns:ahyp="http://schemas.microsoft.com/office/drawing/2018/hyperlinkcolor" val="tx"/>
                    </a:ext>
                  </a:extLst>
                </a:hlinkClick>
              </a:rPr>
              <a:t>https://github.com/nishp763/SCS-DL-3546-Final-Project</a:t>
            </a:r>
            <a:endParaRPr lang="en-CA" sz="2000" dirty="0">
              <a:latin typeface="Gill Sans MT" panose="020B0502020104020203" pitchFamily="34" charset="0"/>
            </a:endParaRPr>
          </a:p>
        </p:txBody>
      </p:sp>
    </p:spTree>
    <p:extLst>
      <p:ext uri="{BB962C8B-B14F-4D97-AF65-F5344CB8AC3E}">
        <p14:creationId xmlns:p14="http://schemas.microsoft.com/office/powerpoint/2010/main" val="3384932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868B-09D6-4355-BF6B-6DCB8D5A8E46}"/>
              </a:ext>
            </a:extLst>
          </p:cNvPr>
          <p:cNvSpPr>
            <a:spLocks noGrp="1"/>
          </p:cNvSpPr>
          <p:nvPr>
            <p:ph type="title"/>
          </p:nvPr>
        </p:nvSpPr>
        <p:spPr/>
        <p:txBody>
          <a:bodyPr/>
          <a:lstStyle/>
          <a:p>
            <a:r>
              <a:rPr lang="en-CA" dirty="0"/>
              <a:t>Appendix – Loss</a:t>
            </a:r>
          </a:p>
        </p:txBody>
      </p:sp>
      <p:graphicFrame>
        <p:nvGraphicFramePr>
          <p:cNvPr id="5" name="Chart 4">
            <a:extLst>
              <a:ext uri="{FF2B5EF4-FFF2-40B4-BE49-F238E27FC236}">
                <a16:creationId xmlns:a16="http://schemas.microsoft.com/office/drawing/2014/main" id="{46E0267E-2206-4D94-8E03-C296B93D086F}"/>
              </a:ext>
            </a:extLst>
          </p:cNvPr>
          <p:cNvGraphicFramePr/>
          <p:nvPr>
            <p:extLst>
              <p:ext uri="{D42A27DB-BD31-4B8C-83A1-F6EECF244321}">
                <p14:modId xmlns:p14="http://schemas.microsoft.com/office/powerpoint/2010/main" val="4021376080"/>
              </p:ext>
            </p:extLst>
          </p:nvPr>
        </p:nvGraphicFramePr>
        <p:xfrm>
          <a:off x="203200" y="1582057"/>
          <a:ext cx="11785599" cy="52759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76228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0868B-09D6-4355-BF6B-6DCB8D5A8E46}"/>
              </a:ext>
            </a:extLst>
          </p:cNvPr>
          <p:cNvSpPr>
            <a:spLocks noGrp="1"/>
          </p:cNvSpPr>
          <p:nvPr>
            <p:ph type="title"/>
          </p:nvPr>
        </p:nvSpPr>
        <p:spPr/>
        <p:txBody>
          <a:bodyPr/>
          <a:lstStyle/>
          <a:p>
            <a:r>
              <a:rPr lang="en-CA" dirty="0"/>
              <a:t>Appendix – No Detection</a:t>
            </a:r>
          </a:p>
        </p:txBody>
      </p:sp>
      <p:pic>
        <p:nvPicPr>
          <p:cNvPr id="13314" name="Picture 2">
            <a:extLst>
              <a:ext uri="{FF2B5EF4-FFF2-40B4-BE49-F238E27FC236}">
                <a16:creationId xmlns:a16="http://schemas.microsoft.com/office/drawing/2014/main" id="{5F706C6E-2FB9-4C25-BBB3-21C5BC755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000" y="1620000"/>
            <a:ext cx="10206000" cy="557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53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80AFF-2A77-4E2A-804F-649B7C1DC719}"/>
              </a:ext>
            </a:extLst>
          </p:cNvPr>
          <p:cNvSpPr>
            <a:spLocks noGrp="1"/>
          </p:cNvSpPr>
          <p:nvPr>
            <p:ph type="title"/>
          </p:nvPr>
        </p:nvSpPr>
        <p:spPr/>
        <p:txBody>
          <a:bodyPr/>
          <a:lstStyle/>
          <a:p>
            <a:r>
              <a:rPr lang="en-CA" dirty="0"/>
              <a:t>Appendix – Label Frequency</a:t>
            </a:r>
          </a:p>
        </p:txBody>
      </p:sp>
      <p:pic>
        <p:nvPicPr>
          <p:cNvPr id="14338" name="Picture 2">
            <a:extLst>
              <a:ext uri="{FF2B5EF4-FFF2-40B4-BE49-F238E27FC236}">
                <a16:creationId xmlns:a16="http://schemas.microsoft.com/office/drawing/2014/main" id="{E6141EDE-7306-44C9-B11A-CCDB0A1AE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6594" y="1487488"/>
            <a:ext cx="5298812" cy="519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101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satellite image">
            <a:extLst>
              <a:ext uri="{FF2B5EF4-FFF2-40B4-BE49-F238E27FC236}">
                <a16:creationId xmlns:a16="http://schemas.microsoft.com/office/drawing/2014/main" id="{2719A90D-8673-49DC-837F-2569F7819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8"/>
          <a:stretch/>
        </p:blipFill>
        <p:spPr bwMode="auto">
          <a:xfrm>
            <a:off x="0" y="0"/>
            <a:ext cx="12192000" cy="70775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1E3FAC-A0C9-43D5-B5C8-1B18CD1BAA7D}"/>
              </a:ext>
            </a:extLst>
          </p:cNvPr>
          <p:cNvSpPr>
            <a:spLocks noGrp="1"/>
          </p:cNvSpPr>
          <p:nvPr>
            <p:ph type="ctrTitle"/>
          </p:nvPr>
        </p:nvSpPr>
        <p:spPr>
          <a:xfrm>
            <a:off x="-1" y="3822495"/>
            <a:ext cx="12191999" cy="1954003"/>
          </a:xfrm>
          <a:solidFill>
            <a:schemeClr val="bg1"/>
          </a:solidFill>
        </p:spPr>
        <p:txBody>
          <a:bodyPr anchor="ctr">
            <a:normAutofit/>
          </a:bodyPr>
          <a:lstStyle/>
          <a:p>
            <a:r>
              <a:rPr lang="en-US" sz="5400" dirty="0"/>
              <a:t>Understanding Cloud Organization from Satellite Images</a:t>
            </a:r>
            <a:endParaRPr lang="en-CA" sz="5400" dirty="0"/>
          </a:p>
        </p:txBody>
      </p:sp>
      <p:sp>
        <p:nvSpPr>
          <p:cNvPr id="3" name="Subtitle 2">
            <a:extLst>
              <a:ext uri="{FF2B5EF4-FFF2-40B4-BE49-F238E27FC236}">
                <a16:creationId xmlns:a16="http://schemas.microsoft.com/office/drawing/2014/main" id="{95774764-2317-4D31-92E2-706943B36097}"/>
              </a:ext>
            </a:extLst>
          </p:cNvPr>
          <p:cNvSpPr>
            <a:spLocks noGrp="1"/>
          </p:cNvSpPr>
          <p:nvPr>
            <p:ph type="subTitle" idx="1"/>
          </p:nvPr>
        </p:nvSpPr>
        <p:spPr>
          <a:xfrm>
            <a:off x="0" y="5776498"/>
            <a:ext cx="12191998" cy="817935"/>
          </a:xfrm>
          <a:solidFill>
            <a:schemeClr val="bg1"/>
          </a:solidFill>
        </p:spPr>
        <p:txBody>
          <a:bodyPr anchor="ctr">
            <a:normAutofit/>
          </a:bodyPr>
          <a:lstStyle/>
          <a:p>
            <a:r>
              <a:rPr lang="en-US" sz="3200" dirty="0"/>
              <a:t>DL 3546 – University Of Toronto – December 2019</a:t>
            </a:r>
            <a:endParaRPr lang="en-CA" sz="3200" dirty="0"/>
          </a:p>
        </p:txBody>
      </p:sp>
      <p:sp>
        <p:nvSpPr>
          <p:cNvPr id="4" name="Rectangle 3">
            <a:extLst>
              <a:ext uri="{FF2B5EF4-FFF2-40B4-BE49-F238E27FC236}">
                <a16:creationId xmlns:a16="http://schemas.microsoft.com/office/drawing/2014/main" id="{E3949163-EF16-4EC5-81CA-0519018A440F}"/>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en-CA" sz="1000">
              <a:solidFill>
                <a:srgbClr val="000000"/>
              </a:solidFill>
            </a:endParaRPr>
          </a:p>
        </p:txBody>
      </p:sp>
      <p:cxnSp>
        <p:nvCxnSpPr>
          <p:cNvPr id="7" name="Straight Connector 6">
            <a:extLst>
              <a:ext uri="{FF2B5EF4-FFF2-40B4-BE49-F238E27FC236}">
                <a16:creationId xmlns:a16="http://schemas.microsoft.com/office/drawing/2014/main" id="{8ED340AD-F70A-4049-A28F-DBE9D9C560F8}"/>
              </a:ext>
            </a:extLst>
          </p:cNvPr>
          <p:cNvCxnSpPr/>
          <p:nvPr/>
        </p:nvCxnSpPr>
        <p:spPr>
          <a:xfrm>
            <a:off x="660000" y="5764923"/>
            <a:ext cx="1087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172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1A28-B437-4604-B759-7BB1741B6287}"/>
              </a:ext>
            </a:extLst>
          </p:cNvPr>
          <p:cNvSpPr>
            <a:spLocks noGrp="1"/>
          </p:cNvSpPr>
          <p:nvPr>
            <p:ph type="title"/>
          </p:nvPr>
        </p:nvSpPr>
        <p:spPr/>
        <p:txBody>
          <a:bodyPr/>
          <a:lstStyle/>
          <a:p>
            <a:r>
              <a:rPr lang="en-CA" dirty="0"/>
              <a:t>Appendix – Correlation </a:t>
            </a:r>
          </a:p>
        </p:txBody>
      </p:sp>
      <p:pic>
        <p:nvPicPr>
          <p:cNvPr id="15362" name="Picture 2">
            <a:extLst>
              <a:ext uri="{FF2B5EF4-FFF2-40B4-BE49-F238E27FC236}">
                <a16:creationId xmlns:a16="http://schemas.microsoft.com/office/drawing/2014/main" id="{CF5F167B-D4AF-41D1-AF7C-8828B112F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131" y="1420132"/>
            <a:ext cx="5773738" cy="537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045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C702-7996-4B28-8DB6-98A9171D97C5}"/>
              </a:ext>
            </a:extLst>
          </p:cNvPr>
          <p:cNvSpPr>
            <a:spLocks noGrp="1"/>
          </p:cNvSpPr>
          <p:nvPr>
            <p:ph type="title"/>
          </p:nvPr>
        </p:nvSpPr>
        <p:spPr/>
        <p:txBody>
          <a:bodyPr/>
          <a:lstStyle/>
          <a:p>
            <a:r>
              <a:rPr lang="en-US" sz="5400" dirty="0"/>
              <a:t>T</a:t>
            </a:r>
            <a:r>
              <a:rPr lang="en-US" dirty="0"/>
              <a:t>HE </a:t>
            </a:r>
            <a:r>
              <a:rPr lang="en-US" sz="5400" dirty="0"/>
              <a:t>T</a:t>
            </a:r>
            <a:r>
              <a:rPr lang="en-US" dirty="0"/>
              <a:t>EAM</a:t>
            </a:r>
            <a:endParaRPr lang="en-CA" dirty="0"/>
          </a:p>
        </p:txBody>
      </p:sp>
      <p:grpSp>
        <p:nvGrpSpPr>
          <p:cNvPr id="47" name="Group 46">
            <a:extLst>
              <a:ext uri="{FF2B5EF4-FFF2-40B4-BE49-F238E27FC236}">
                <a16:creationId xmlns:a16="http://schemas.microsoft.com/office/drawing/2014/main" id="{0AF87A54-CA54-4FFF-B8F9-A8219D525404}"/>
              </a:ext>
            </a:extLst>
          </p:cNvPr>
          <p:cNvGrpSpPr/>
          <p:nvPr/>
        </p:nvGrpSpPr>
        <p:grpSpPr>
          <a:xfrm>
            <a:off x="1365960" y="2211040"/>
            <a:ext cx="2520000" cy="3080902"/>
            <a:chOff x="4933200" y="2393920"/>
            <a:chExt cx="2520000" cy="3080902"/>
          </a:xfrm>
        </p:grpSpPr>
        <p:pic>
          <p:nvPicPr>
            <p:cNvPr id="48" name="Picture 47">
              <a:extLst>
                <a:ext uri="{FF2B5EF4-FFF2-40B4-BE49-F238E27FC236}">
                  <a16:creationId xmlns:a16="http://schemas.microsoft.com/office/drawing/2014/main" id="{261C17EF-0A11-4699-90AB-3B9A91B8F641}"/>
                </a:ext>
              </a:extLst>
            </p:cNvPr>
            <p:cNvPicPr>
              <a:picLocks noChangeAspect="1"/>
            </p:cNvPicPr>
            <p:nvPr/>
          </p:nvPicPr>
          <p:blipFill rotWithShape="1">
            <a:blip r:embed="rId3">
              <a:extLst>
                <a:ext uri="{28A0092B-C50C-407E-A947-70E740481C1C}">
                  <a14:useLocalDpi xmlns:a14="http://schemas.microsoft.com/office/drawing/2010/main" val="0"/>
                </a:ext>
              </a:extLst>
            </a:blip>
            <a:srcRect l="12413" t="27925" r="17965" b="2451"/>
            <a:stretch/>
          </p:blipFill>
          <p:spPr>
            <a:xfrm>
              <a:off x="4933200" y="2393920"/>
              <a:ext cx="2520000" cy="2520000"/>
            </a:xfrm>
            <a:prstGeom prst="ellipse">
              <a:avLst/>
            </a:prstGeom>
          </p:spPr>
        </p:pic>
        <p:sp>
          <p:nvSpPr>
            <p:cNvPr id="49" name="TextBox 48">
              <a:extLst>
                <a:ext uri="{FF2B5EF4-FFF2-40B4-BE49-F238E27FC236}">
                  <a16:creationId xmlns:a16="http://schemas.microsoft.com/office/drawing/2014/main" id="{E3378F54-2E80-492A-AB4A-20149F33956E}"/>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Rueen Fiez</a:t>
              </a:r>
              <a:endParaRPr lang="en-CA" sz="2800" dirty="0">
                <a:solidFill>
                  <a:srgbClr val="FF0000"/>
                </a:solidFill>
                <a:latin typeface="Gill Sans MT" panose="020B0502020104020203" pitchFamily="34" charset="0"/>
              </a:endParaRPr>
            </a:p>
          </p:txBody>
        </p:sp>
        <p:cxnSp>
          <p:nvCxnSpPr>
            <p:cNvPr id="50" name="Straight Connector 49">
              <a:extLst>
                <a:ext uri="{FF2B5EF4-FFF2-40B4-BE49-F238E27FC236}">
                  <a16:creationId xmlns:a16="http://schemas.microsoft.com/office/drawing/2014/main" id="{789B0F02-91E1-4633-AA4E-7D839AE6F3F8}"/>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1ABF852-0F16-40FA-B520-44C084497611}"/>
              </a:ext>
            </a:extLst>
          </p:cNvPr>
          <p:cNvGrpSpPr/>
          <p:nvPr/>
        </p:nvGrpSpPr>
        <p:grpSpPr>
          <a:xfrm>
            <a:off x="8306040" y="2177996"/>
            <a:ext cx="2520000" cy="3080902"/>
            <a:chOff x="4933200" y="2393920"/>
            <a:chExt cx="2520000" cy="3080902"/>
          </a:xfrm>
        </p:grpSpPr>
        <p:pic>
          <p:nvPicPr>
            <p:cNvPr id="56" name="Picture 55" descr="A person wearing a suit and tie&#10;&#10;Description automatically generated">
              <a:extLst>
                <a:ext uri="{FF2B5EF4-FFF2-40B4-BE49-F238E27FC236}">
                  <a16:creationId xmlns:a16="http://schemas.microsoft.com/office/drawing/2014/main" id="{21084F68-3A1C-40AA-AA44-627652A3CB4D}"/>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5300"/>
                      </a14:imgEffect>
                    </a14:imgLayer>
                  </a14:imgProps>
                </a:ext>
              </a:extLst>
            </a:blip>
            <a:srcRect l="22363" t="13372" r="22363" b="42408"/>
            <a:stretch/>
          </p:blipFill>
          <p:spPr>
            <a:xfrm>
              <a:off x="4933200" y="2393920"/>
              <a:ext cx="2520000" cy="2520000"/>
            </a:xfrm>
            <a:prstGeom prst="ellipse">
              <a:avLst/>
            </a:prstGeom>
          </p:spPr>
        </p:pic>
        <p:sp>
          <p:nvSpPr>
            <p:cNvPr id="57" name="TextBox 56">
              <a:extLst>
                <a:ext uri="{FF2B5EF4-FFF2-40B4-BE49-F238E27FC236}">
                  <a16:creationId xmlns:a16="http://schemas.microsoft.com/office/drawing/2014/main" id="{537E70FE-1233-4692-A472-599F06A8EEE9}"/>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Nisarg Patel</a:t>
              </a:r>
              <a:endParaRPr lang="en-CA" sz="2800" dirty="0">
                <a:solidFill>
                  <a:srgbClr val="FF0000"/>
                </a:solidFill>
                <a:latin typeface="Gill Sans MT" panose="020B0502020104020203" pitchFamily="34" charset="0"/>
              </a:endParaRPr>
            </a:p>
          </p:txBody>
        </p:sp>
        <p:cxnSp>
          <p:nvCxnSpPr>
            <p:cNvPr id="58" name="Straight Connector 57">
              <a:extLst>
                <a:ext uri="{FF2B5EF4-FFF2-40B4-BE49-F238E27FC236}">
                  <a16:creationId xmlns:a16="http://schemas.microsoft.com/office/drawing/2014/main" id="{51379198-6587-47AB-A540-8A3A11418DE3}"/>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117E9A9-40CD-48F8-A7A2-4210B5B63866}"/>
              </a:ext>
            </a:extLst>
          </p:cNvPr>
          <p:cNvGrpSpPr/>
          <p:nvPr/>
        </p:nvGrpSpPr>
        <p:grpSpPr>
          <a:xfrm>
            <a:off x="4836000" y="2210400"/>
            <a:ext cx="2520000" cy="3047858"/>
            <a:chOff x="4933200" y="2426964"/>
            <a:chExt cx="2520000" cy="3047858"/>
          </a:xfrm>
        </p:grpSpPr>
        <p:pic>
          <p:nvPicPr>
            <p:cNvPr id="60" name="Picture 59">
              <a:extLst>
                <a:ext uri="{FF2B5EF4-FFF2-40B4-BE49-F238E27FC236}">
                  <a16:creationId xmlns:a16="http://schemas.microsoft.com/office/drawing/2014/main" id="{EEE8ADC9-EDC3-41F0-9BEA-953AEF74C20E}"/>
                </a:ext>
              </a:extLst>
            </p:cNvPr>
            <p:cNvPicPr>
              <a:picLocks/>
            </p:cNvPicPr>
            <p:nvPr/>
          </p:nvPicPr>
          <p:blipFill rotWithShape="1">
            <a:blip r:embed="rId6">
              <a:extLst>
                <a:ext uri="{28A0092B-C50C-407E-A947-70E740481C1C}">
                  <a14:useLocalDpi xmlns:a14="http://schemas.microsoft.com/office/drawing/2010/main" val="0"/>
                </a:ext>
              </a:extLst>
            </a:blip>
            <a:srcRect l="20199" t="-291" r="29686" b="43435"/>
            <a:stretch/>
          </p:blipFill>
          <p:spPr>
            <a:xfrm>
              <a:off x="4933200" y="2426964"/>
              <a:ext cx="2520000" cy="2520000"/>
            </a:xfrm>
            <a:prstGeom prst="ellipse">
              <a:avLst/>
            </a:prstGeom>
          </p:spPr>
        </p:pic>
        <p:sp>
          <p:nvSpPr>
            <p:cNvPr id="61" name="TextBox 60">
              <a:extLst>
                <a:ext uri="{FF2B5EF4-FFF2-40B4-BE49-F238E27FC236}">
                  <a16:creationId xmlns:a16="http://schemas.microsoft.com/office/drawing/2014/main" id="{C965A20D-F933-4105-8950-3268D072B55A}"/>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Naresh Patel</a:t>
              </a:r>
              <a:endParaRPr lang="en-CA" sz="2800" dirty="0">
                <a:solidFill>
                  <a:srgbClr val="FF0000"/>
                </a:solidFill>
                <a:latin typeface="Gill Sans MT" panose="020B0502020104020203" pitchFamily="34" charset="0"/>
              </a:endParaRPr>
            </a:p>
          </p:txBody>
        </p:sp>
        <p:cxnSp>
          <p:nvCxnSpPr>
            <p:cNvPr id="62" name="Straight Connector 61">
              <a:extLst>
                <a:ext uri="{FF2B5EF4-FFF2-40B4-BE49-F238E27FC236}">
                  <a16:creationId xmlns:a16="http://schemas.microsoft.com/office/drawing/2014/main" id="{479916B9-31F3-4DA1-9222-C37B25926045}"/>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78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170-5696-41A9-B83C-77774CCEA654}"/>
              </a:ext>
            </a:extLst>
          </p:cNvPr>
          <p:cNvSpPr>
            <a:spLocks noGrp="1"/>
          </p:cNvSpPr>
          <p:nvPr>
            <p:ph type="title"/>
          </p:nvPr>
        </p:nvSpPr>
        <p:spPr/>
        <p:txBody>
          <a:bodyPr/>
          <a:lstStyle/>
          <a:p>
            <a:r>
              <a:rPr lang="en-US" sz="5400" dirty="0"/>
              <a:t>A</a:t>
            </a:r>
            <a:r>
              <a:rPr lang="en-US" dirty="0"/>
              <a:t>GENDA</a:t>
            </a:r>
            <a:endParaRPr lang="en-CA" dirty="0"/>
          </a:p>
        </p:txBody>
      </p:sp>
      <p:grpSp>
        <p:nvGrpSpPr>
          <p:cNvPr id="29" name="Group 28">
            <a:extLst>
              <a:ext uri="{FF2B5EF4-FFF2-40B4-BE49-F238E27FC236}">
                <a16:creationId xmlns:a16="http://schemas.microsoft.com/office/drawing/2014/main" id="{81EABC7F-2761-4D6E-91F3-72254E2CE1CE}"/>
              </a:ext>
            </a:extLst>
          </p:cNvPr>
          <p:cNvGrpSpPr/>
          <p:nvPr/>
        </p:nvGrpSpPr>
        <p:grpSpPr>
          <a:xfrm>
            <a:off x="4831785" y="3964002"/>
            <a:ext cx="2228400" cy="2102400"/>
            <a:chOff x="4597325" y="4151570"/>
            <a:chExt cx="2228400" cy="2102400"/>
          </a:xfrm>
        </p:grpSpPr>
        <p:sp>
          <p:nvSpPr>
            <p:cNvPr id="26" name="Circle: Hollow 25">
              <a:extLst>
                <a:ext uri="{FF2B5EF4-FFF2-40B4-BE49-F238E27FC236}">
                  <a16:creationId xmlns:a16="http://schemas.microsoft.com/office/drawing/2014/main" id="{9A559B36-2E9E-4634-8C1F-3E62E4036368}"/>
                </a:ext>
                <a:ext uri="{C183D7F6-B498-43B3-948B-1728B52AA6E4}">
                  <adec:decorative xmlns:adec="http://schemas.microsoft.com/office/drawing/2017/decorative" val="1"/>
                </a:ext>
              </a:extLst>
            </p:cNvPr>
            <p:cNvSpPr/>
            <p:nvPr/>
          </p:nvSpPr>
          <p:spPr>
            <a:xfrm>
              <a:off x="4597325" y="4151570"/>
              <a:ext cx="2228400" cy="2102400"/>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Freeform 3850" descr="Icon of lightning. ">
              <a:extLst>
                <a:ext uri="{FF2B5EF4-FFF2-40B4-BE49-F238E27FC236}">
                  <a16:creationId xmlns:a16="http://schemas.microsoft.com/office/drawing/2014/main" id="{38F4E2D7-9C35-4B15-9B25-3F6F2FAE2B69}"/>
                </a:ext>
              </a:extLst>
            </p:cNvPr>
            <p:cNvSpPr>
              <a:spLocks/>
            </p:cNvSpPr>
            <p:nvPr/>
          </p:nvSpPr>
          <p:spPr bwMode="auto">
            <a:xfrm>
              <a:off x="5415486" y="4757456"/>
              <a:ext cx="592079" cy="890628"/>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a:extLst>
              <a:ext uri="{FF2B5EF4-FFF2-40B4-BE49-F238E27FC236}">
                <a16:creationId xmlns:a16="http://schemas.microsoft.com/office/drawing/2014/main" id="{8931839D-D973-46DE-A96E-2A3D11C243CD}"/>
              </a:ext>
            </a:extLst>
          </p:cNvPr>
          <p:cNvGrpSpPr/>
          <p:nvPr/>
        </p:nvGrpSpPr>
        <p:grpSpPr>
          <a:xfrm>
            <a:off x="1175206" y="1858068"/>
            <a:ext cx="3927450" cy="2102400"/>
            <a:chOff x="1360895" y="1857734"/>
            <a:chExt cx="3927450" cy="2102400"/>
          </a:xfrm>
        </p:grpSpPr>
        <p:grpSp>
          <p:nvGrpSpPr>
            <p:cNvPr id="28" name="Group 27">
              <a:extLst>
                <a:ext uri="{FF2B5EF4-FFF2-40B4-BE49-F238E27FC236}">
                  <a16:creationId xmlns:a16="http://schemas.microsoft.com/office/drawing/2014/main" id="{08E4F035-3C84-45FB-923D-9F5C54BD505D}"/>
                </a:ext>
              </a:extLst>
            </p:cNvPr>
            <p:cNvGrpSpPr/>
            <p:nvPr/>
          </p:nvGrpSpPr>
          <p:grpSpPr>
            <a:xfrm>
              <a:off x="3059945" y="1857734"/>
              <a:ext cx="2228400" cy="2102400"/>
              <a:chOff x="2368925" y="2049170"/>
              <a:chExt cx="2228400" cy="2102400"/>
            </a:xfrm>
          </p:grpSpPr>
          <p:sp>
            <p:nvSpPr>
              <p:cNvPr id="24" name="Circle: Hollow 23">
                <a:extLst>
                  <a:ext uri="{FF2B5EF4-FFF2-40B4-BE49-F238E27FC236}">
                    <a16:creationId xmlns:a16="http://schemas.microsoft.com/office/drawing/2014/main" id="{F1B36D3F-B6DD-4F6E-BA46-B6A39A1CF3B1}"/>
                  </a:ext>
                  <a:ext uri="{C183D7F6-B498-43B3-948B-1728B52AA6E4}">
                    <adec:decorative xmlns:adec="http://schemas.microsoft.com/office/drawing/2017/decorative" val="1"/>
                  </a:ext>
                </a:extLst>
              </p:cNvPr>
              <p:cNvSpPr/>
              <p:nvPr/>
            </p:nvSpPr>
            <p:spPr>
              <a:xfrm>
                <a:off x="2368925" y="2049170"/>
                <a:ext cx="2228400" cy="2102400"/>
              </a:xfrm>
              <a:prstGeom prst="donut">
                <a:avLst>
                  <a:gd name="adj" fmla="val 12255"/>
                </a:avLst>
              </a:prstGeom>
              <a:solidFill>
                <a:srgbClr val="3D9B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Freeform 3886" descr="Icon of magnifying glass to represent search. ">
                <a:extLst>
                  <a:ext uri="{FF2B5EF4-FFF2-40B4-BE49-F238E27FC236}">
                    <a16:creationId xmlns:a16="http://schemas.microsoft.com/office/drawing/2014/main" id="{EE1558C3-6469-48DA-BEF5-DE40DE250E89}"/>
                  </a:ext>
                </a:extLst>
              </p:cNvPr>
              <p:cNvSpPr>
                <a:spLocks noEditPoints="1"/>
              </p:cNvSpPr>
              <p:nvPr/>
            </p:nvSpPr>
            <p:spPr bwMode="auto">
              <a:xfrm>
                <a:off x="3177831" y="2788012"/>
                <a:ext cx="692213" cy="70351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0D829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A85DD3E0-AC41-4334-A1FE-06B8D8AAB7EE}"/>
                </a:ext>
              </a:extLst>
            </p:cNvPr>
            <p:cNvGrpSpPr/>
            <p:nvPr/>
          </p:nvGrpSpPr>
          <p:grpSpPr>
            <a:xfrm>
              <a:off x="1360895" y="2553206"/>
              <a:ext cx="1817076" cy="523650"/>
              <a:chOff x="669494" y="2838426"/>
              <a:chExt cx="1817076" cy="523650"/>
            </a:xfrm>
          </p:grpSpPr>
          <p:sp>
            <p:nvSpPr>
              <p:cNvPr id="3" name="TextBox 2">
                <a:extLst>
                  <a:ext uri="{FF2B5EF4-FFF2-40B4-BE49-F238E27FC236}">
                    <a16:creationId xmlns:a16="http://schemas.microsoft.com/office/drawing/2014/main" id="{73CC37F2-DE9C-453C-9322-2CF202F2530D}"/>
                  </a:ext>
                </a:extLst>
              </p:cNvPr>
              <p:cNvSpPr txBox="1"/>
              <p:nvPr/>
            </p:nvSpPr>
            <p:spPr>
              <a:xfrm>
                <a:off x="669494" y="2838426"/>
                <a:ext cx="1698670" cy="523220"/>
              </a:xfrm>
              <a:prstGeom prst="rect">
                <a:avLst/>
              </a:prstGeom>
              <a:noFill/>
            </p:spPr>
            <p:txBody>
              <a:bodyPr wrap="square" rtlCol="0" anchor="ctr">
                <a:spAutoFit/>
              </a:bodyPr>
              <a:lstStyle/>
              <a:p>
                <a:pPr algn="r"/>
                <a:r>
                  <a:rPr lang="en-CA" sz="2800" dirty="0">
                    <a:latin typeface="Gill Sans MT" panose="020B0502020104020203" pitchFamily="34" charset="0"/>
                  </a:rPr>
                  <a:t>Problem</a:t>
                </a:r>
              </a:p>
            </p:txBody>
          </p:sp>
          <p:cxnSp>
            <p:nvCxnSpPr>
              <p:cNvPr id="5" name="Straight Connector 4">
                <a:extLst>
                  <a:ext uri="{FF2B5EF4-FFF2-40B4-BE49-F238E27FC236}">
                    <a16:creationId xmlns:a16="http://schemas.microsoft.com/office/drawing/2014/main" id="{8C2B6F4A-31A3-4EDE-B2A2-548D014BCF57}"/>
                  </a:ext>
                </a:extLst>
              </p:cNvPr>
              <p:cNvCxnSpPr>
                <a:cxnSpLocks/>
              </p:cNvCxnSpPr>
              <p:nvPr/>
            </p:nvCxnSpPr>
            <p:spPr>
              <a:xfrm flipH="1">
                <a:off x="838200" y="3362076"/>
                <a:ext cx="1648370" cy="0"/>
              </a:xfrm>
              <a:prstGeom prst="line">
                <a:avLst/>
              </a:prstGeom>
              <a:ln w="38100">
                <a:solidFill>
                  <a:srgbClr val="3D9BAA"/>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00108B90-8F58-4444-9FF2-9CCC087B2AB0}"/>
              </a:ext>
            </a:extLst>
          </p:cNvPr>
          <p:cNvGrpSpPr/>
          <p:nvPr/>
        </p:nvGrpSpPr>
        <p:grpSpPr>
          <a:xfrm>
            <a:off x="6796692" y="1857734"/>
            <a:ext cx="4457181" cy="2103068"/>
            <a:chOff x="6614711" y="1860934"/>
            <a:chExt cx="4457181" cy="2103068"/>
          </a:xfrm>
        </p:grpSpPr>
        <p:grpSp>
          <p:nvGrpSpPr>
            <p:cNvPr id="30" name="Group 29">
              <a:extLst>
                <a:ext uri="{FF2B5EF4-FFF2-40B4-BE49-F238E27FC236}">
                  <a16:creationId xmlns:a16="http://schemas.microsoft.com/office/drawing/2014/main" id="{18BF0EE9-3E19-4DA9-A4E8-062008C5A11A}"/>
                </a:ext>
              </a:extLst>
            </p:cNvPr>
            <p:cNvGrpSpPr/>
            <p:nvPr/>
          </p:nvGrpSpPr>
          <p:grpSpPr>
            <a:xfrm>
              <a:off x="6614711" y="1860934"/>
              <a:ext cx="2228781" cy="2103068"/>
              <a:chOff x="6825725" y="2049123"/>
              <a:chExt cx="2228781" cy="2103068"/>
            </a:xfrm>
          </p:grpSpPr>
          <p:sp>
            <p:nvSpPr>
              <p:cNvPr id="22" name="Circle: Hollow 21">
                <a:extLst>
                  <a:ext uri="{FF2B5EF4-FFF2-40B4-BE49-F238E27FC236}">
                    <a16:creationId xmlns:a16="http://schemas.microsoft.com/office/drawing/2014/main" id="{442F9445-4547-4009-AC35-58A17CAB247A}"/>
                  </a:ext>
                  <a:ext uri="{C183D7F6-B498-43B3-948B-1728B52AA6E4}">
                    <adec:decorative xmlns:adec="http://schemas.microsoft.com/office/drawing/2017/decorative" val="1"/>
                  </a:ext>
                </a:extLst>
              </p:cNvPr>
              <p:cNvSpPr/>
              <p:nvPr/>
            </p:nvSpPr>
            <p:spPr>
              <a:xfrm>
                <a:off x="6825725" y="2049123"/>
                <a:ext cx="2228781" cy="2103068"/>
              </a:xfrm>
              <a:prstGeom prst="donut">
                <a:avLst>
                  <a:gd name="adj" fmla="val 12255"/>
                </a:avLst>
              </a:prstGeom>
              <a:solidFill>
                <a:srgbClr val="11AEC7">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p:txBody>
          </p:sp>
          <p:sp>
            <p:nvSpPr>
              <p:cNvPr id="23" name="Freeform 1671" descr="Icon of check mark. ">
                <a:extLst>
                  <a:ext uri="{FF2B5EF4-FFF2-40B4-BE49-F238E27FC236}">
                    <a16:creationId xmlns:a16="http://schemas.microsoft.com/office/drawing/2014/main" id="{CD769CDB-5D5B-4C9C-B4E7-541F13691056}"/>
                  </a:ext>
                </a:extLst>
              </p:cNvPr>
              <p:cNvSpPr>
                <a:spLocks noEditPoints="1"/>
              </p:cNvSpPr>
              <p:nvPr/>
            </p:nvSpPr>
            <p:spPr bwMode="auto">
              <a:xfrm>
                <a:off x="7574727" y="2696525"/>
                <a:ext cx="788899" cy="815586"/>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11AEC7">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grpSp>
          <p:nvGrpSpPr>
            <p:cNvPr id="31" name="Group 30">
              <a:extLst>
                <a:ext uri="{FF2B5EF4-FFF2-40B4-BE49-F238E27FC236}">
                  <a16:creationId xmlns:a16="http://schemas.microsoft.com/office/drawing/2014/main" id="{B8AD70C0-46A5-47CA-9206-4C9FFC836328}"/>
                </a:ext>
              </a:extLst>
            </p:cNvPr>
            <p:cNvGrpSpPr/>
            <p:nvPr/>
          </p:nvGrpSpPr>
          <p:grpSpPr>
            <a:xfrm>
              <a:off x="8680940" y="2555632"/>
              <a:ext cx="2390952" cy="526264"/>
              <a:chOff x="838200" y="2793614"/>
              <a:chExt cx="2390952" cy="526264"/>
            </a:xfrm>
          </p:grpSpPr>
          <p:sp>
            <p:nvSpPr>
              <p:cNvPr id="32" name="TextBox 31">
                <a:extLst>
                  <a:ext uri="{FF2B5EF4-FFF2-40B4-BE49-F238E27FC236}">
                    <a16:creationId xmlns:a16="http://schemas.microsoft.com/office/drawing/2014/main" id="{B7FBDAFF-28B7-486E-A803-BAD7A85304B9}"/>
                  </a:ext>
                </a:extLst>
              </p:cNvPr>
              <p:cNvSpPr txBox="1"/>
              <p:nvPr/>
            </p:nvSpPr>
            <p:spPr>
              <a:xfrm>
                <a:off x="1000752" y="2793614"/>
                <a:ext cx="2228400" cy="523220"/>
              </a:xfrm>
              <a:prstGeom prst="rect">
                <a:avLst/>
              </a:prstGeom>
              <a:noFill/>
            </p:spPr>
            <p:txBody>
              <a:bodyPr wrap="square" rtlCol="0" anchor="ctr">
                <a:spAutoFit/>
              </a:bodyPr>
              <a:lstStyle/>
              <a:p>
                <a:r>
                  <a:rPr lang="en-CA" sz="2800" dirty="0">
                    <a:latin typeface="Gill Sans MT" panose="020B0502020104020203" pitchFamily="34" charset="0"/>
                  </a:rPr>
                  <a:t>Key Findings</a:t>
                </a:r>
              </a:p>
            </p:txBody>
          </p:sp>
          <p:cxnSp>
            <p:nvCxnSpPr>
              <p:cNvPr id="33" name="Straight Connector 32">
                <a:extLst>
                  <a:ext uri="{FF2B5EF4-FFF2-40B4-BE49-F238E27FC236}">
                    <a16:creationId xmlns:a16="http://schemas.microsoft.com/office/drawing/2014/main" id="{94EB1ACA-A027-42EA-BD42-1FB9206DFD58}"/>
                  </a:ext>
                </a:extLst>
              </p:cNvPr>
              <p:cNvCxnSpPr>
                <a:cxnSpLocks/>
              </p:cNvCxnSpPr>
              <p:nvPr/>
            </p:nvCxnSpPr>
            <p:spPr>
              <a:xfrm flipH="1">
                <a:off x="838200" y="3316834"/>
                <a:ext cx="2173611" cy="3044"/>
              </a:xfrm>
              <a:prstGeom prst="line">
                <a:avLst/>
              </a:prstGeom>
              <a:ln w="38100">
                <a:solidFill>
                  <a:srgbClr val="3D9BAA"/>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FAFFD43B-7D6E-42F5-B3CB-6DD42FF483A7}"/>
              </a:ext>
            </a:extLst>
          </p:cNvPr>
          <p:cNvGrpSpPr/>
          <p:nvPr/>
        </p:nvGrpSpPr>
        <p:grpSpPr>
          <a:xfrm>
            <a:off x="5095278" y="6070270"/>
            <a:ext cx="1701414" cy="523650"/>
            <a:chOff x="666750" y="2838426"/>
            <a:chExt cx="1701414" cy="523650"/>
          </a:xfrm>
        </p:grpSpPr>
        <p:sp>
          <p:nvSpPr>
            <p:cNvPr id="35" name="TextBox 34">
              <a:extLst>
                <a:ext uri="{FF2B5EF4-FFF2-40B4-BE49-F238E27FC236}">
                  <a16:creationId xmlns:a16="http://schemas.microsoft.com/office/drawing/2014/main" id="{2FC8CFCE-C750-485F-8690-F1FDDE77E104}"/>
                </a:ext>
              </a:extLst>
            </p:cNvPr>
            <p:cNvSpPr txBox="1"/>
            <p:nvPr/>
          </p:nvSpPr>
          <p:spPr>
            <a:xfrm>
              <a:off x="669494" y="2838426"/>
              <a:ext cx="1698670" cy="523220"/>
            </a:xfrm>
            <a:prstGeom prst="rect">
              <a:avLst/>
            </a:prstGeom>
            <a:noFill/>
          </p:spPr>
          <p:txBody>
            <a:bodyPr wrap="square" rtlCol="0" anchor="ctr">
              <a:spAutoFit/>
            </a:bodyPr>
            <a:lstStyle/>
            <a:p>
              <a:pPr algn="ctr"/>
              <a:r>
                <a:rPr lang="en-CA" sz="2800" dirty="0">
                  <a:latin typeface="Gill Sans MT" panose="020B0502020104020203" pitchFamily="34" charset="0"/>
                </a:rPr>
                <a:t>Solution</a:t>
              </a:r>
            </a:p>
          </p:txBody>
        </p:sp>
        <p:cxnSp>
          <p:nvCxnSpPr>
            <p:cNvPr id="36" name="Straight Connector 35">
              <a:extLst>
                <a:ext uri="{FF2B5EF4-FFF2-40B4-BE49-F238E27FC236}">
                  <a16:creationId xmlns:a16="http://schemas.microsoft.com/office/drawing/2014/main" id="{2DABC372-873B-48D9-97B2-ACA228B0C683}"/>
                </a:ext>
              </a:extLst>
            </p:cNvPr>
            <p:cNvCxnSpPr>
              <a:cxnSpLocks/>
            </p:cNvCxnSpPr>
            <p:nvPr/>
          </p:nvCxnSpPr>
          <p:spPr>
            <a:xfrm flipH="1">
              <a:off x="666750" y="3362076"/>
              <a:ext cx="1648370" cy="0"/>
            </a:xfrm>
            <a:prstGeom prst="line">
              <a:avLst/>
            </a:prstGeom>
            <a:ln w="38100">
              <a:solidFill>
                <a:srgbClr val="CCA63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936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D456-E89F-4208-A511-AC002EEC81AD}"/>
              </a:ext>
            </a:extLst>
          </p:cNvPr>
          <p:cNvSpPr>
            <a:spLocks noGrp="1"/>
          </p:cNvSpPr>
          <p:nvPr>
            <p:ph type="title"/>
          </p:nvPr>
        </p:nvSpPr>
        <p:spPr/>
        <p:txBody>
          <a:bodyPr/>
          <a:lstStyle/>
          <a:p>
            <a:r>
              <a:rPr lang="en-CA" dirty="0"/>
              <a:t>Problem Statement</a:t>
            </a:r>
          </a:p>
        </p:txBody>
      </p:sp>
      <p:pic>
        <p:nvPicPr>
          <p:cNvPr id="6" name="Picture 5" descr="A picture containing outdoor, snow, man, photo&#10;&#10;Description automatically generated">
            <a:extLst>
              <a:ext uri="{FF2B5EF4-FFF2-40B4-BE49-F238E27FC236}">
                <a16:creationId xmlns:a16="http://schemas.microsoft.com/office/drawing/2014/main" id="{8AC9663F-7CF6-464E-91BF-3CB82588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020888"/>
            <a:ext cx="5293518" cy="3529012"/>
          </a:xfrm>
          <a:prstGeom prst="rect">
            <a:avLst/>
          </a:prstGeom>
        </p:spPr>
      </p:pic>
      <p:pic>
        <p:nvPicPr>
          <p:cNvPr id="7" name="Picture 6">
            <a:extLst>
              <a:ext uri="{FF2B5EF4-FFF2-40B4-BE49-F238E27FC236}">
                <a16:creationId xmlns:a16="http://schemas.microsoft.com/office/drawing/2014/main" id="{CC1544EB-D889-4528-AAC3-F031FC993F8D}"/>
              </a:ext>
            </a:extLst>
          </p:cNvPr>
          <p:cNvPicPr>
            <a:picLocks noChangeAspect="1"/>
          </p:cNvPicPr>
          <p:nvPr/>
        </p:nvPicPr>
        <p:blipFill>
          <a:blip r:embed="rId4"/>
          <a:stretch>
            <a:fillRect/>
          </a:stretch>
        </p:blipFill>
        <p:spPr>
          <a:xfrm>
            <a:off x="6442074" y="2020888"/>
            <a:ext cx="5172819" cy="3529012"/>
          </a:xfrm>
          <a:prstGeom prst="rect">
            <a:avLst/>
          </a:prstGeom>
        </p:spPr>
      </p:pic>
      <p:sp>
        <p:nvSpPr>
          <p:cNvPr id="8" name="TextBox 7">
            <a:extLst>
              <a:ext uri="{FF2B5EF4-FFF2-40B4-BE49-F238E27FC236}">
                <a16:creationId xmlns:a16="http://schemas.microsoft.com/office/drawing/2014/main" id="{A04F0FF5-BA19-4B45-AF3F-D7E4BBEE0917}"/>
              </a:ext>
            </a:extLst>
          </p:cNvPr>
          <p:cNvSpPr txBox="1"/>
          <p:nvPr/>
        </p:nvSpPr>
        <p:spPr>
          <a:xfrm>
            <a:off x="3067050" y="5936599"/>
            <a:ext cx="6057900" cy="540000"/>
          </a:xfrm>
          <a:prstGeom prst="rect">
            <a:avLst/>
          </a:prstGeom>
          <a:noFill/>
          <a:ln w="28575">
            <a:solidFill>
              <a:schemeClr val="tx1"/>
            </a:solidFill>
            <a:prstDash val="dash"/>
          </a:ln>
        </p:spPr>
        <p:txBody>
          <a:bodyPr wrap="square" rtlCol="0" anchor="ctr">
            <a:spAutoFit/>
          </a:bodyPr>
          <a:lstStyle/>
          <a:p>
            <a:pPr algn="ctr"/>
            <a:r>
              <a:rPr lang="en-CA" sz="2400" dirty="0">
                <a:highlight>
                  <a:srgbClr val="FFFF00"/>
                </a:highlight>
                <a:latin typeface="Gill Sans MT" panose="020B0502020104020203" pitchFamily="34" charset="0"/>
              </a:rPr>
              <a:t>Object Detection &amp; Instance </a:t>
            </a:r>
            <a:r>
              <a:rPr lang="en-CA" sz="2400" dirty="0">
                <a:solidFill>
                  <a:srgbClr val="FF0000"/>
                </a:solidFill>
                <a:highlight>
                  <a:srgbClr val="FFFF00"/>
                </a:highlight>
                <a:latin typeface="Gill Sans MT" panose="020B0502020104020203" pitchFamily="34" charset="0"/>
              </a:rPr>
              <a:t>Segmentation</a:t>
            </a:r>
          </a:p>
        </p:txBody>
      </p:sp>
    </p:spTree>
    <p:extLst>
      <p:ext uri="{BB962C8B-B14F-4D97-AF65-F5344CB8AC3E}">
        <p14:creationId xmlns:p14="http://schemas.microsoft.com/office/powerpoint/2010/main" val="353305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D456-E89F-4208-A511-AC002EEC81AD}"/>
              </a:ext>
            </a:extLst>
          </p:cNvPr>
          <p:cNvSpPr>
            <a:spLocks noGrp="1"/>
          </p:cNvSpPr>
          <p:nvPr>
            <p:ph type="title"/>
          </p:nvPr>
        </p:nvSpPr>
        <p:spPr/>
        <p:txBody>
          <a:bodyPr/>
          <a:lstStyle/>
          <a:p>
            <a:r>
              <a:rPr lang="en-CA" dirty="0"/>
              <a:t>Problem Statement</a:t>
            </a:r>
          </a:p>
        </p:txBody>
      </p:sp>
      <p:pic>
        <p:nvPicPr>
          <p:cNvPr id="6" name="Picture 5" descr="A picture containing outdoor, snow, man, photo&#10;&#10;Description automatically generated">
            <a:extLst>
              <a:ext uri="{FF2B5EF4-FFF2-40B4-BE49-F238E27FC236}">
                <a16:creationId xmlns:a16="http://schemas.microsoft.com/office/drawing/2014/main" id="{8AC9663F-7CF6-464E-91BF-3CB82588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020888"/>
            <a:ext cx="5293518" cy="3529012"/>
          </a:xfrm>
          <a:prstGeom prst="rect">
            <a:avLst/>
          </a:prstGeom>
        </p:spPr>
      </p:pic>
      <p:grpSp>
        <p:nvGrpSpPr>
          <p:cNvPr id="11" name="Group 10">
            <a:extLst>
              <a:ext uri="{FF2B5EF4-FFF2-40B4-BE49-F238E27FC236}">
                <a16:creationId xmlns:a16="http://schemas.microsoft.com/office/drawing/2014/main" id="{7DF58E7F-85D0-4D6E-B92E-676CDDE20D78}"/>
              </a:ext>
            </a:extLst>
          </p:cNvPr>
          <p:cNvGrpSpPr/>
          <p:nvPr/>
        </p:nvGrpSpPr>
        <p:grpSpPr>
          <a:xfrm>
            <a:off x="1767682" y="2112834"/>
            <a:ext cx="7833518" cy="647700"/>
            <a:chOff x="1767682" y="2112834"/>
            <a:chExt cx="7833518" cy="647700"/>
          </a:xfrm>
        </p:grpSpPr>
        <p:sp>
          <p:nvSpPr>
            <p:cNvPr id="4" name="TextBox 3">
              <a:extLst>
                <a:ext uri="{FF2B5EF4-FFF2-40B4-BE49-F238E27FC236}">
                  <a16:creationId xmlns:a16="http://schemas.microsoft.com/office/drawing/2014/main" id="{07AC77AE-7923-40FC-97F3-8C40DD1ADFA3}"/>
                </a:ext>
              </a:extLst>
            </p:cNvPr>
            <p:cNvSpPr txBox="1"/>
            <p:nvPr/>
          </p:nvSpPr>
          <p:spPr>
            <a:xfrm>
              <a:off x="8051800" y="2205851"/>
              <a:ext cx="1549400" cy="461665"/>
            </a:xfrm>
            <a:prstGeom prst="rect">
              <a:avLst/>
            </a:prstGeom>
            <a:noFill/>
            <a:ln w="28575">
              <a:solidFill>
                <a:srgbClr val="FF0000"/>
              </a:solidFill>
            </a:ln>
          </p:spPr>
          <p:txBody>
            <a:bodyPr wrap="square" rtlCol="0" anchor="ctr">
              <a:spAutoFit/>
            </a:bodyPr>
            <a:lstStyle/>
            <a:p>
              <a:r>
                <a:rPr lang="en-CA" sz="2400" dirty="0">
                  <a:latin typeface="Gill Sans MT" panose="020B0502020104020203" pitchFamily="34" charset="0"/>
                </a:rPr>
                <a:t>Flower</a:t>
              </a:r>
            </a:p>
          </p:txBody>
        </p:sp>
        <p:sp>
          <p:nvSpPr>
            <p:cNvPr id="5" name="Rectangle 4">
              <a:extLst>
                <a:ext uri="{FF2B5EF4-FFF2-40B4-BE49-F238E27FC236}">
                  <a16:creationId xmlns:a16="http://schemas.microsoft.com/office/drawing/2014/main" id="{BBB8821D-9BE8-435F-8890-7EA9F52BC0D1}"/>
                </a:ext>
              </a:extLst>
            </p:cNvPr>
            <p:cNvSpPr/>
            <p:nvPr/>
          </p:nvSpPr>
          <p:spPr>
            <a:xfrm>
              <a:off x="1767682" y="2112834"/>
              <a:ext cx="1026318"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BD5A1C3A-8347-481C-9563-37DDAA76B02F}"/>
                </a:ext>
              </a:extLst>
            </p:cNvPr>
            <p:cNvCxnSpPr>
              <a:stCxn id="5" idx="3"/>
              <a:endCxn id="4" idx="1"/>
            </p:cNvCxnSpPr>
            <p:nvPr/>
          </p:nvCxnSpPr>
          <p:spPr>
            <a:xfrm>
              <a:off x="2794000" y="2436684"/>
              <a:ext cx="5257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83B0866-96BA-4BC1-8B3E-08AF78E0AE72}"/>
              </a:ext>
            </a:extLst>
          </p:cNvPr>
          <p:cNvGrpSpPr/>
          <p:nvPr/>
        </p:nvGrpSpPr>
        <p:grpSpPr>
          <a:xfrm>
            <a:off x="1767682" y="2951847"/>
            <a:ext cx="7833518" cy="647700"/>
            <a:chOff x="1767682" y="2112834"/>
            <a:chExt cx="7833518" cy="647700"/>
          </a:xfrm>
        </p:grpSpPr>
        <p:sp>
          <p:nvSpPr>
            <p:cNvPr id="13" name="TextBox 12">
              <a:extLst>
                <a:ext uri="{FF2B5EF4-FFF2-40B4-BE49-F238E27FC236}">
                  <a16:creationId xmlns:a16="http://schemas.microsoft.com/office/drawing/2014/main" id="{224E374B-CBAD-4F9A-BD5B-04186283D980}"/>
                </a:ext>
              </a:extLst>
            </p:cNvPr>
            <p:cNvSpPr txBox="1"/>
            <p:nvPr/>
          </p:nvSpPr>
          <p:spPr>
            <a:xfrm>
              <a:off x="8051800" y="2205851"/>
              <a:ext cx="1549400" cy="461665"/>
            </a:xfrm>
            <a:prstGeom prst="rect">
              <a:avLst/>
            </a:prstGeom>
            <a:noFill/>
            <a:ln w="28575">
              <a:solidFill>
                <a:srgbClr val="00B050"/>
              </a:solidFill>
            </a:ln>
          </p:spPr>
          <p:txBody>
            <a:bodyPr wrap="square" rtlCol="0" anchor="ctr">
              <a:spAutoFit/>
            </a:bodyPr>
            <a:lstStyle/>
            <a:p>
              <a:r>
                <a:rPr lang="en-CA" sz="2400" dirty="0">
                  <a:latin typeface="Gill Sans MT" panose="020B0502020104020203" pitchFamily="34" charset="0"/>
                </a:rPr>
                <a:t>Fish</a:t>
              </a:r>
            </a:p>
          </p:txBody>
        </p:sp>
        <p:sp>
          <p:nvSpPr>
            <p:cNvPr id="14" name="Rectangle 13">
              <a:extLst>
                <a:ext uri="{FF2B5EF4-FFF2-40B4-BE49-F238E27FC236}">
                  <a16:creationId xmlns:a16="http://schemas.microsoft.com/office/drawing/2014/main" id="{A0C7DE0C-3F6E-4CB6-AF8D-DA3CDD4C5DBB}"/>
                </a:ext>
              </a:extLst>
            </p:cNvPr>
            <p:cNvSpPr/>
            <p:nvPr/>
          </p:nvSpPr>
          <p:spPr>
            <a:xfrm>
              <a:off x="1767682" y="2112834"/>
              <a:ext cx="1026318" cy="6477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Connector 14">
              <a:extLst>
                <a:ext uri="{FF2B5EF4-FFF2-40B4-BE49-F238E27FC236}">
                  <a16:creationId xmlns:a16="http://schemas.microsoft.com/office/drawing/2014/main" id="{B4AEB8DF-0B9A-46E0-9876-0C41992BCB39}"/>
                </a:ext>
              </a:extLst>
            </p:cNvPr>
            <p:cNvCxnSpPr>
              <a:stCxn id="14" idx="3"/>
              <a:endCxn id="13" idx="1"/>
            </p:cNvCxnSpPr>
            <p:nvPr/>
          </p:nvCxnSpPr>
          <p:spPr>
            <a:xfrm>
              <a:off x="2794000" y="2436684"/>
              <a:ext cx="52578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ECAF6E-B6AC-472F-AEEB-00734C1FAADC}"/>
              </a:ext>
            </a:extLst>
          </p:cNvPr>
          <p:cNvGrpSpPr/>
          <p:nvPr/>
        </p:nvGrpSpPr>
        <p:grpSpPr>
          <a:xfrm>
            <a:off x="1767682" y="3883878"/>
            <a:ext cx="7833518" cy="647700"/>
            <a:chOff x="1767682" y="2112834"/>
            <a:chExt cx="7833518" cy="647700"/>
          </a:xfrm>
        </p:grpSpPr>
        <p:sp>
          <p:nvSpPr>
            <p:cNvPr id="17" name="TextBox 16">
              <a:extLst>
                <a:ext uri="{FF2B5EF4-FFF2-40B4-BE49-F238E27FC236}">
                  <a16:creationId xmlns:a16="http://schemas.microsoft.com/office/drawing/2014/main" id="{C2F7E0A3-8DC9-4BCF-90E5-DBAACCDFABD7}"/>
                </a:ext>
              </a:extLst>
            </p:cNvPr>
            <p:cNvSpPr txBox="1"/>
            <p:nvPr/>
          </p:nvSpPr>
          <p:spPr>
            <a:xfrm>
              <a:off x="8051800" y="2205851"/>
              <a:ext cx="1549400" cy="461665"/>
            </a:xfrm>
            <a:prstGeom prst="rect">
              <a:avLst/>
            </a:prstGeom>
            <a:noFill/>
            <a:ln w="28575">
              <a:solidFill>
                <a:srgbClr val="FFC000"/>
              </a:solidFill>
            </a:ln>
          </p:spPr>
          <p:txBody>
            <a:bodyPr wrap="square" rtlCol="0" anchor="ctr">
              <a:spAutoFit/>
            </a:bodyPr>
            <a:lstStyle/>
            <a:p>
              <a:r>
                <a:rPr lang="en-CA" sz="2400" dirty="0">
                  <a:latin typeface="Gill Sans MT" panose="020B0502020104020203" pitchFamily="34" charset="0"/>
                </a:rPr>
                <a:t>Gravel</a:t>
              </a:r>
            </a:p>
          </p:txBody>
        </p:sp>
        <p:sp>
          <p:nvSpPr>
            <p:cNvPr id="18" name="Rectangle 17">
              <a:extLst>
                <a:ext uri="{FF2B5EF4-FFF2-40B4-BE49-F238E27FC236}">
                  <a16:creationId xmlns:a16="http://schemas.microsoft.com/office/drawing/2014/main" id="{64090C66-2EAA-4BB3-806F-DF74A81ED596}"/>
                </a:ext>
              </a:extLst>
            </p:cNvPr>
            <p:cNvSpPr/>
            <p:nvPr/>
          </p:nvSpPr>
          <p:spPr>
            <a:xfrm>
              <a:off x="1767682" y="2112834"/>
              <a:ext cx="1026318" cy="6477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7FCA8C31-CE91-4B9C-8A72-B44850853C94}"/>
                </a:ext>
              </a:extLst>
            </p:cNvPr>
            <p:cNvCxnSpPr>
              <a:stCxn id="18" idx="3"/>
              <a:endCxn id="17" idx="1"/>
            </p:cNvCxnSpPr>
            <p:nvPr/>
          </p:nvCxnSpPr>
          <p:spPr>
            <a:xfrm>
              <a:off x="2794000" y="2436684"/>
              <a:ext cx="52578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8C2AEEA-380D-4939-9002-0C6FED327C73}"/>
              </a:ext>
            </a:extLst>
          </p:cNvPr>
          <p:cNvGrpSpPr/>
          <p:nvPr/>
        </p:nvGrpSpPr>
        <p:grpSpPr>
          <a:xfrm>
            <a:off x="1767682" y="4767024"/>
            <a:ext cx="7833518" cy="647700"/>
            <a:chOff x="1767682" y="2112834"/>
            <a:chExt cx="7833518" cy="647700"/>
          </a:xfrm>
        </p:grpSpPr>
        <p:sp>
          <p:nvSpPr>
            <p:cNvPr id="21" name="TextBox 20">
              <a:extLst>
                <a:ext uri="{FF2B5EF4-FFF2-40B4-BE49-F238E27FC236}">
                  <a16:creationId xmlns:a16="http://schemas.microsoft.com/office/drawing/2014/main" id="{E2D85978-B9A8-4978-AFA6-D9FB8C732EC9}"/>
                </a:ext>
              </a:extLst>
            </p:cNvPr>
            <p:cNvSpPr txBox="1"/>
            <p:nvPr/>
          </p:nvSpPr>
          <p:spPr>
            <a:xfrm>
              <a:off x="8051800" y="2205851"/>
              <a:ext cx="1549400" cy="461665"/>
            </a:xfrm>
            <a:prstGeom prst="rect">
              <a:avLst/>
            </a:prstGeom>
            <a:noFill/>
            <a:ln w="28575">
              <a:solidFill>
                <a:srgbClr val="FF0066"/>
              </a:solidFill>
            </a:ln>
          </p:spPr>
          <p:txBody>
            <a:bodyPr wrap="square" rtlCol="0" anchor="ctr">
              <a:spAutoFit/>
            </a:bodyPr>
            <a:lstStyle/>
            <a:p>
              <a:r>
                <a:rPr lang="en-CA" sz="2400" dirty="0">
                  <a:latin typeface="Gill Sans MT" panose="020B0502020104020203" pitchFamily="34" charset="0"/>
                </a:rPr>
                <a:t>Sugar</a:t>
              </a:r>
            </a:p>
          </p:txBody>
        </p:sp>
        <p:sp>
          <p:nvSpPr>
            <p:cNvPr id="22" name="Rectangle 21">
              <a:extLst>
                <a:ext uri="{FF2B5EF4-FFF2-40B4-BE49-F238E27FC236}">
                  <a16:creationId xmlns:a16="http://schemas.microsoft.com/office/drawing/2014/main" id="{0869C6FF-20C8-4E21-A843-CC206989691C}"/>
                </a:ext>
              </a:extLst>
            </p:cNvPr>
            <p:cNvSpPr/>
            <p:nvPr/>
          </p:nvSpPr>
          <p:spPr>
            <a:xfrm>
              <a:off x="1767682" y="2112834"/>
              <a:ext cx="1026318" cy="647700"/>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D4023B99-08AF-40A2-9110-8C35F74A9F43}"/>
                </a:ext>
              </a:extLst>
            </p:cNvPr>
            <p:cNvCxnSpPr>
              <a:stCxn id="22" idx="3"/>
              <a:endCxn id="21" idx="1"/>
            </p:cNvCxnSpPr>
            <p:nvPr/>
          </p:nvCxnSpPr>
          <p:spPr>
            <a:xfrm>
              <a:off x="2794000" y="2436684"/>
              <a:ext cx="52578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8C3AD81-80BD-4353-A65E-069FA90BD0F9}"/>
              </a:ext>
            </a:extLst>
          </p:cNvPr>
          <p:cNvSpPr txBox="1"/>
          <p:nvPr/>
        </p:nvSpPr>
        <p:spPr>
          <a:xfrm>
            <a:off x="9867900" y="2205850"/>
            <a:ext cx="1549400" cy="3204000"/>
          </a:xfrm>
          <a:prstGeom prst="rect">
            <a:avLst/>
          </a:prstGeom>
          <a:noFill/>
          <a:ln w="28575">
            <a:solidFill>
              <a:schemeClr val="tx1"/>
            </a:solidFill>
          </a:ln>
        </p:spPr>
        <p:txBody>
          <a:bodyPr wrap="square" rtlCol="0" anchor="ctr">
            <a:spAutoFit/>
          </a:bodyPr>
          <a:lstStyle/>
          <a:p>
            <a:pPr algn="ctr"/>
            <a:r>
              <a:rPr lang="en-CA" sz="2400" b="1" dirty="0">
                <a:latin typeface="Gill Sans MT" panose="020B0502020104020203" pitchFamily="34" charset="0"/>
              </a:rPr>
              <a:t>ALL</a:t>
            </a:r>
          </a:p>
          <a:p>
            <a:pPr algn="ctr"/>
            <a:r>
              <a:rPr lang="en-CA" sz="2400" dirty="0">
                <a:latin typeface="Gill Sans MT" panose="020B0502020104020203" pitchFamily="34" charset="0"/>
              </a:rPr>
              <a:t>Or</a:t>
            </a:r>
          </a:p>
          <a:p>
            <a:pPr algn="ctr"/>
            <a:r>
              <a:rPr lang="en-CA" sz="2400" b="1" dirty="0">
                <a:latin typeface="Gill Sans MT" panose="020B0502020104020203" pitchFamily="34" charset="0"/>
              </a:rPr>
              <a:t>NONE</a:t>
            </a:r>
          </a:p>
        </p:txBody>
      </p:sp>
    </p:spTree>
    <p:extLst>
      <p:ext uri="{BB962C8B-B14F-4D97-AF65-F5344CB8AC3E}">
        <p14:creationId xmlns:p14="http://schemas.microsoft.com/office/powerpoint/2010/main" val="8036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2AF29D3-D617-4C44-B7D4-B42AFE81E6A3}"/>
              </a:ext>
            </a:extLst>
          </p:cNvPr>
          <p:cNvSpPr/>
          <p:nvPr/>
        </p:nvSpPr>
        <p:spPr>
          <a:xfrm>
            <a:off x="8490854" y="1727204"/>
            <a:ext cx="3719285" cy="43252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3757801-E02F-480F-8265-CB7BC63A5CF9}"/>
              </a:ext>
            </a:extLst>
          </p:cNvPr>
          <p:cNvSpPr/>
          <p:nvPr/>
        </p:nvSpPr>
        <p:spPr>
          <a:xfrm>
            <a:off x="0" y="1727204"/>
            <a:ext cx="8577943" cy="432525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7F00A21-2718-4667-84F3-9367F31A3C9F}"/>
              </a:ext>
            </a:extLst>
          </p:cNvPr>
          <p:cNvSpPr>
            <a:spLocks noGrp="1"/>
          </p:cNvSpPr>
          <p:nvPr>
            <p:ph type="title"/>
          </p:nvPr>
        </p:nvSpPr>
        <p:spPr/>
        <p:txBody>
          <a:bodyPr/>
          <a:lstStyle/>
          <a:p>
            <a:r>
              <a:rPr lang="en-CA" dirty="0"/>
              <a:t>Solution – Dataset </a:t>
            </a:r>
          </a:p>
        </p:txBody>
      </p:sp>
      <p:sp>
        <p:nvSpPr>
          <p:cNvPr id="5" name="TextBox 4">
            <a:extLst>
              <a:ext uri="{FF2B5EF4-FFF2-40B4-BE49-F238E27FC236}">
                <a16:creationId xmlns:a16="http://schemas.microsoft.com/office/drawing/2014/main" id="{BBA2299B-FACB-4C0C-AE6C-379B59608264}"/>
              </a:ext>
            </a:extLst>
          </p:cNvPr>
          <p:cNvSpPr txBox="1"/>
          <p:nvPr/>
        </p:nvSpPr>
        <p:spPr>
          <a:xfrm>
            <a:off x="3352798" y="2160290"/>
            <a:ext cx="2569028" cy="461665"/>
          </a:xfrm>
          <a:prstGeom prst="rect">
            <a:avLst/>
          </a:prstGeom>
          <a:noFill/>
          <a:ln w="38100">
            <a:solidFill>
              <a:srgbClr val="0070C0"/>
            </a:solidFill>
          </a:ln>
        </p:spPr>
        <p:txBody>
          <a:bodyPr wrap="square" rtlCol="0" anchor="ctr">
            <a:spAutoFit/>
          </a:bodyPr>
          <a:lstStyle/>
          <a:p>
            <a:pPr algn="ctr"/>
            <a:r>
              <a:rPr lang="en-CA" sz="2400" dirty="0">
                <a:latin typeface="Gill Sans MT" panose="020B0502020104020203" pitchFamily="34" charset="0"/>
              </a:rPr>
              <a:t>Train Set</a:t>
            </a:r>
          </a:p>
        </p:txBody>
      </p:sp>
      <p:sp>
        <p:nvSpPr>
          <p:cNvPr id="6" name="TextBox 5">
            <a:extLst>
              <a:ext uri="{FF2B5EF4-FFF2-40B4-BE49-F238E27FC236}">
                <a16:creationId xmlns:a16="http://schemas.microsoft.com/office/drawing/2014/main" id="{19F3F46C-D0C3-4ED2-B766-5C894633F643}"/>
              </a:ext>
            </a:extLst>
          </p:cNvPr>
          <p:cNvSpPr txBox="1"/>
          <p:nvPr/>
        </p:nvSpPr>
        <p:spPr>
          <a:xfrm>
            <a:off x="9049651" y="2160290"/>
            <a:ext cx="2569028" cy="461665"/>
          </a:xfrm>
          <a:prstGeom prst="rect">
            <a:avLst/>
          </a:prstGeom>
          <a:noFill/>
          <a:ln w="38100">
            <a:solidFill>
              <a:srgbClr val="FF0000"/>
            </a:solidFill>
          </a:ln>
        </p:spPr>
        <p:txBody>
          <a:bodyPr wrap="square" rtlCol="0" anchor="ctr">
            <a:spAutoFit/>
          </a:bodyPr>
          <a:lstStyle/>
          <a:p>
            <a:pPr algn="ctr"/>
            <a:r>
              <a:rPr lang="en-CA" sz="2400" dirty="0">
                <a:latin typeface="Gill Sans MT" panose="020B0502020104020203" pitchFamily="34" charset="0"/>
              </a:rPr>
              <a:t>Test Set</a:t>
            </a:r>
          </a:p>
        </p:txBody>
      </p:sp>
      <p:sp>
        <p:nvSpPr>
          <p:cNvPr id="8" name="TextBox 7">
            <a:extLst>
              <a:ext uri="{FF2B5EF4-FFF2-40B4-BE49-F238E27FC236}">
                <a16:creationId xmlns:a16="http://schemas.microsoft.com/office/drawing/2014/main" id="{AF812D9E-C34E-49D2-B35F-84FE58EFE394}"/>
              </a:ext>
            </a:extLst>
          </p:cNvPr>
          <p:cNvSpPr txBox="1"/>
          <p:nvPr/>
        </p:nvSpPr>
        <p:spPr>
          <a:xfrm>
            <a:off x="1959427" y="3037652"/>
            <a:ext cx="2569028" cy="461665"/>
          </a:xfrm>
          <a:prstGeom prst="rect">
            <a:avLst/>
          </a:prstGeom>
          <a:noFill/>
          <a:ln w="38100">
            <a:solidFill>
              <a:schemeClr val="accent6">
                <a:lumMod val="75000"/>
              </a:schemeClr>
            </a:solidFill>
          </a:ln>
        </p:spPr>
        <p:txBody>
          <a:bodyPr wrap="square" rtlCol="0" anchor="ctr">
            <a:spAutoFit/>
          </a:bodyPr>
          <a:lstStyle/>
          <a:p>
            <a:pPr algn="ctr"/>
            <a:r>
              <a:rPr lang="en-CA" sz="2400" dirty="0">
                <a:latin typeface="Gill Sans MT" panose="020B0502020104020203" pitchFamily="34" charset="0"/>
              </a:rPr>
              <a:t>5,546 images</a:t>
            </a:r>
          </a:p>
        </p:txBody>
      </p:sp>
      <p:sp>
        <p:nvSpPr>
          <p:cNvPr id="9" name="TextBox 8">
            <a:extLst>
              <a:ext uri="{FF2B5EF4-FFF2-40B4-BE49-F238E27FC236}">
                <a16:creationId xmlns:a16="http://schemas.microsoft.com/office/drawing/2014/main" id="{6AB75056-4344-41A6-9394-A6F4FEA4E2D2}"/>
              </a:ext>
            </a:extLst>
          </p:cNvPr>
          <p:cNvSpPr txBox="1"/>
          <p:nvPr/>
        </p:nvSpPr>
        <p:spPr>
          <a:xfrm>
            <a:off x="9049651" y="3037652"/>
            <a:ext cx="2569028" cy="461665"/>
          </a:xfrm>
          <a:prstGeom prst="rect">
            <a:avLst/>
          </a:prstGeom>
          <a:noFill/>
          <a:ln w="38100">
            <a:solidFill>
              <a:srgbClr val="FF0000"/>
            </a:solidFill>
          </a:ln>
        </p:spPr>
        <p:txBody>
          <a:bodyPr wrap="square" rtlCol="0" anchor="ctr">
            <a:spAutoFit/>
          </a:bodyPr>
          <a:lstStyle/>
          <a:p>
            <a:pPr algn="ctr"/>
            <a:r>
              <a:rPr lang="en-CA" sz="2400" dirty="0">
                <a:latin typeface="Gill Sans MT" panose="020B0502020104020203" pitchFamily="34" charset="0"/>
              </a:rPr>
              <a:t>3,698 images</a:t>
            </a:r>
          </a:p>
        </p:txBody>
      </p:sp>
      <p:sp>
        <p:nvSpPr>
          <p:cNvPr id="10" name="TextBox 9">
            <a:extLst>
              <a:ext uri="{FF2B5EF4-FFF2-40B4-BE49-F238E27FC236}">
                <a16:creationId xmlns:a16="http://schemas.microsoft.com/office/drawing/2014/main" id="{6F247F52-3871-4E30-B825-B302A5F495DF}"/>
              </a:ext>
            </a:extLst>
          </p:cNvPr>
          <p:cNvSpPr txBox="1"/>
          <p:nvPr/>
        </p:nvSpPr>
        <p:spPr>
          <a:xfrm>
            <a:off x="5018311" y="3023808"/>
            <a:ext cx="3338286" cy="461665"/>
          </a:xfrm>
          <a:prstGeom prst="rect">
            <a:avLst/>
          </a:prstGeom>
          <a:noFill/>
          <a:ln w="38100">
            <a:solidFill>
              <a:schemeClr val="accent4">
                <a:lumMod val="75000"/>
              </a:schemeClr>
            </a:solidFill>
          </a:ln>
        </p:spPr>
        <p:txBody>
          <a:bodyPr wrap="square" rtlCol="0" anchor="ctr">
            <a:spAutoFit/>
          </a:bodyPr>
          <a:lstStyle/>
          <a:p>
            <a:pPr algn="ctr"/>
            <a:r>
              <a:rPr lang="en-CA" sz="2400" dirty="0">
                <a:latin typeface="Gill Sans MT" panose="020B0502020104020203" pitchFamily="34" charset="0"/>
              </a:rPr>
              <a:t>train.csv (annotation file)</a:t>
            </a:r>
          </a:p>
        </p:txBody>
      </p:sp>
      <p:sp>
        <p:nvSpPr>
          <p:cNvPr id="11" name="TextBox 10">
            <a:extLst>
              <a:ext uri="{FF2B5EF4-FFF2-40B4-BE49-F238E27FC236}">
                <a16:creationId xmlns:a16="http://schemas.microsoft.com/office/drawing/2014/main" id="{A64A0AB4-79B9-4CDE-B4F8-772521D0AFEF}"/>
              </a:ext>
            </a:extLst>
          </p:cNvPr>
          <p:cNvSpPr txBox="1"/>
          <p:nvPr/>
        </p:nvSpPr>
        <p:spPr>
          <a:xfrm>
            <a:off x="4528455" y="4000266"/>
            <a:ext cx="2786742" cy="461665"/>
          </a:xfrm>
          <a:prstGeom prst="rect">
            <a:avLst/>
          </a:prstGeom>
          <a:noFill/>
          <a:ln w="38100">
            <a:solidFill>
              <a:srgbClr val="FF33CC"/>
            </a:solidFill>
          </a:ln>
        </p:spPr>
        <p:txBody>
          <a:bodyPr wrap="square" rtlCol="0" anchor="ctr">
            <a:spAutoFit/>
          </a:bodyPr>
          <a:lstStyle/>
          <a:p>
            <a:pPr algn="ctr"/>
            <a:r>
              <a:rPr lang="en-CA" sz="2400" dirty="0">
                <a:latin typeface="Gill Sans MT" panose="020B0502020104020203" pitchFamily="34" charset="0"/>
              </a:rPr>
              <a:t>Validation Set (20%)</a:t>
            </a:r>
          </a:p>
        </p:txBody>
      </p:sp>
      <p:sp>
        <p:nvSpPr>
          <p:cNvPr id="12" name="TextBox 11">
            <a:extLst>
              <a:ext uri="{FF2B5EF4-FFF2-40B4-BE49-F238E27FC236}">
                <a16:creationId xmlns:a16="http://schemas.microsoft.com/office/drawing/2014/main" id="{0B0D4333-4B3C-4B73-987E-0B3A3DDBDD70}"/>
              </a:ext>
            </a:extLst>
          </p:cNvPr>
          <p:cNvSpPr txBox="1"/>
          <p:nvPr/>
        </p:nvSpPr>
        <p:spPr>
          <a:xfrm>
            <a:off x="526141" y="4026272"/>
            <a:ext cx="3084285" cy="461665"/>
          </a:xfrm>
          <a:prstGeom prst="rect">
            <a:avLst/>
          </a:prstGeom>
          <a:noFill/>
          <a:ln w="38100">
            <a:solidFill>
              <a:srgbClr val="548235"/>
            </a:solidFill>
          </a:ln>
        </p:spPr>
        <p:txBody>
          <a:bodyPr wrap="square" rtlCol="0" anchor="ctr">
            <a:spAutoFit/>
          </a:bodyPr>
          <a:lstStyle/>
          <a:p>
            <a:pPr algn="ctr"/>
            <a:r>
              <a:rPr lang="en-CA" sz="2400" dirty="0">
                <a:latin typeface="Gill Sans MT" panose="020B0502020104020203" pitchFamily="34" charset="0"/>
              </a:rPr>
              <a:t>Model Train Set (80%)</a:t>
            </a:r>
          </a:p>
        </p:txBody>
      </p:sp>
      <p:sp>
        <p:nvSpPr>
          <p:cNvPr id="13" name="TextBox 12">
            <a:extLst>
              <a:ext uri="{FF2B5EF4-FFF2-40B4-BE49-F238E27FC236}">
                <a16:creationId xmlns:a16="http://schemas.microsoft.com/office/drawing/2014/main" id="{FBC801F9-03D5-457D-8AAA-7D850A4B0450}"/>
              </a:ext>
            </a:extLst>
          </p:cNvPr>
          <p:cNvSpPr txBox="1"/>
          <p:nvPr/>
        </p:nvSpPr>
        <p:spPr>
          <a:xfrm>
            <a:off x="4528455" y="5025486"/>
            <a:ext cx="2786742" cy="461665"/>
          </a:xfrm>
          <a:prstGeom prst="rect">
            <a:avLst/>
          </a:prstGeom>
          <a:noFill/>
          <a:ln w="38100">
            <a:solidFill>
              <a:srgbClr val="FF33CC"/>
            </a:solidFill>
          </a:ln>
        </p:spPr>
        <p:txBody>
          <a:bodyPr wrap="square" rtlCol="0" anchor="ctr">
            <a:spAutoFit/>
          </a:bodyPr>
          <a:lstStyle/>
          <a:p>
            <a:pPr algn="ctr"/>
            <a:r>
              <a:rPr lang="en-CA" sz="2400" dirty="0">
                <a:latin typeface="Gill Sans MT" panose="020B0502020104020203" pitchFamily="34" charset="0"/>
              </a:rPr>
              <a:t>1,110 images</a:t>
            </a:r>
          </a:p>
        </p:txBody>
      </p:sp>
      <p:sp>
        <p:nvSpPr>
          <p:cNvPr id="14" name="TextBox 13">
            <a:extLst>
              <a:ext uri="{FF2B5EF4-FFF2-40B4-BE49-F238E27FC236}">
                <a16:creationId xmlns:a16="http://schemas.microsoft.com/office/drawing/2014/main" id="{B155BBE0-3F72-4137-BFA7-0FC34611BFED}"/>
              </a:ext>
            </a:extLst>
          </p:cNvPr>
          <p:cNvSpPr txBox="1"/>
          <p:nvPr/>
        </p:nvSpPr>
        <p:spPr>
          <a:xfrm>
            <a:off x="511628" y="5028170"/>
            <a:ext cx="3084285" cy="461665"/>
          </a:xfrm>
          <a:prstGeom prst="rect">
            <a:avLst/>
          </a:prstGeom>
          <a:noFill/>
          <a:ln w="38100">
            <a:solidFill>
              <a:srgbClr val="548235"/>
            </a:solidFill>
          </a:ln>
        </p:spPr>
        <p:txBody>
          <a:bodyPr wrap="square" rtlCol="0" anchor="ctr">
            <a:spAutoFit/>
          </a:bodyPr>
          <a:lstStyle/>
          <a:p>
            <a:pPr algn="ctr"/>
            <a:r>
              <a:rPr lang="en-CA" sz="2400" dirty="0">
                <a:latin typeface="Gill Sans MT" panose="020B0502020104020203" pitchFamily="34" charset="0"/>
              </a:rPr>
              <a:t>4,436 images</a:t>
            </a:r>
          </a:p>
        </p:txBody>
      </p:sp>
      <p:cxnSp>
        <p:nvCxnSpPr>
          <p:cNvPr id="20" name="Straight Arrow Connector 19">
            <a:extLst>
              <a:ext uri="{FF2B5EF4-FFF2-40B4-BE49-F238E27FC236}">
                <a16:creationId xmlns:a16="http://schemas.microsoft.com/office/drawing/2014/main" id="{6023420C-4462-4C63-B6E8-C8C43CDAEB97}"/>
              </a:ext>
            </a:extLst>
          </p:cNvPr>
          <p:cNvCxnSpPr>
            <a:cxnSpLocks/>
            <a:stCxn id="8" idx="2"/>
            <a:endCxn id="12" idx="0"/>
          </p:cNvCxnSpPr>
          <p:nvPr/>
        </p:nvCxnSpPr>
        <p:spPr>
          <a:xfrm flipH="1">
            <a:off x="2068284" y="3499317"/>
            <a:ext cx="1175657" cy="526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F06970-6642-4C64-9D84-39E772DC71BA}"/>
              </a:ext>
            </a:extLst>
          </p:cNvPr>
          <p:cNvCxnSpPr>
            <a:stCxn id="5" idx="2"/>
            <a:endCxn id="8" idx="0"/>
          </p:cNvCxnSpPr>
          <p:nvPr/>
        </p:nvCxnSpPr>
        <p:spPr>
          <a:xfrm flipH="1">
            <a:off x="3243941" y="2621955"/>
            <a:ext cx="1393371" cy="41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86A306-DC30-404D-B406-A7E10D7C70F9}"/>
              </a:ext>
            </a:extLst>
          </p:cNvPr>
          <p:cNvCxnSpPr>
            <a:cxnSpLocks/>
            <a:stCxn id="5" idx="2"/>
            <a:endCxn id="10" idx="0"/>
          </p:cNvCxnSpPr>
          <p:nvPr/>
        </p:nvCxnSpPr>
        <p:spPr>
          <a:xfrm>
            <a:off x="4637312" y="2621955"/>
            <a:ext cx="2050142" cy="4018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547D3D-06C2-4093-9CBF-A11B44C3C731}"/>
              </a:ext>
            </a:extLst>
          </p:cNvPr>
          <p:cNvCxnSpPr>
            <a:cxnSpLocks/>
            <a:stCxn id="8" idx="2"/>
            <a:endCxn id="11" idx="0"/>
          </p:cNvCxnSpPr>
          <p:nvPr/>
        </p:nvCxnSpPr>
        <p:spPr>
          <a:xfrm>
            <a:off x="3243941" y="3499317"/>
            <a:ext cx="2677885" cy="500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F69D706-4776-4D7A-8C0A-48980D25C67C}"/>
              </a:ext>
            </a:extLst>
          </p:cNvPr>
          <p:cNvCxnSpPr>
            <a:cxnSpLocks/>
            <a:stCxn id="12" idx="2"/>
            <a:endCxn id="14" idx="0"/>
          </p:cNvCxnSpPr>
          <p:nvPr/>
        </p:nvCxnSpPr>
        <p:spPr>
          <a:xfrm flipH="1">
            <a:off x="2053771" y="4487937"/>
            <a:ext cx="14513" cy="5402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8E8E2D-D22B-40B5-BDFB-5504FAB58F65}"/>
              </a:ext>
            </a:extLst>
          </p:cNvPr>
          <p:cNvCxnSpPr>
            <a:cxnSpLocks/>
            <a:stCxn id="11" idx="2"/>
            <a:endCxn id="13" idx="0"/>
          </p:cNvCxnSpPr>
          <p:nvPr/>
        </p:nvCxnSpPr>
        <p:spPr>
          <a:xfrm>
            <a:off x="5921826" y="4461931"/>
            <a:ext cx="0" cy="563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23044C-802C-4D6D-B12D-94D0EF53E0C2}"/>
              </a:ext>
            </a:extLst>
          </p:cNvPr>
          <p:cNvSpPr txBox="1"/>
          <p:nvPr/>
        </p:nvSpPr>
        <p:spPr>
          <a:xfrm>
            <a:off x="3298369" y="5505997"/>
            <a:ext cx="1527630" cy="584775"/>
          </a:xfrm>
          <a:prstGeom prst="rect">
            <a:avLst/>
          </a:prstGeom>
          <a:noFill/>
        </p:spPr>
        <p:txBody>
          <a:bodyPr wrap="square" rtlCol="0">
            <a:spAutoFit/>
          </a:bodyPr>
          <a:lstStyle/>
          <a:p>
            <a:pPr algn="ctr"/>
            <a:r>
              <a:rPr lang="en-CA" sz="3200" b="1" dirty="0">
                <a:latin typeface="Gill Sans MT" panose="020B0502020104020203" pitchFamily="34" charset="0"/>
              </a:rPr>
              <a:t>USED</a:t>
            </a:r>
          </a:p>
        </p:txBody>
      </p:sp>
      <p:sp>
        <p:nvSpPr>
          <p:cNvPr id="38" name="TextBox 37">
            <a:extLst>
              <a:ext uri="{FF2B5EF4-FFF2-40B4-BE49-F238E27FC236}">
                <a16:creationId xmlns:a16="http://schemas.microsoft.com/office/drawing/2014/main" id="{7F2ADD96-524A-489C-8C54-B2ABB92C8952}"/>
              </a:ext>
            </a:extLst>
          </p:cNvPr>
          <p:cNvSpPr txBox="1"/>
          <p:nvPr/>
        </p:nvSpPr>
        <p:spPr>
          <a:xfrm>
            <a:off x="9019719" y="5467686"/>
            <a:ext cx="2696029" cy="584775"/>
          </a:xfrm>
          <a:prstGeom prst="rect">
            <a:avLst/>
          </a:prstGeom>
          <a:noFill/>
        </p:spPr>
        <p:txBody>
          <a:bodyPr wrap="square" rtlCol="0">
            <a:spAutoFit/>
          </a:bodyPr>
          <a:lstStyle/>
          <a:p>
            <a:pPr algn="ctr"/>
            <a:r>
              <a:rPr lang="en-CA" sz="3200" b="1" dirty="0">
                <a:latin typeface="Gill Sans MT" panose="020B0502020104020203" pitchFamily="34" charset="0"/>
              </a:rPr>
              <a:t>NOT USED</a:t>
            </a:r>
          </a:p>
        </p:txBody>
      </p:sp>
      <p:sp>
        <p:nvSpPr>
          <p:cNvPr id="39" name="TextBox 38">
            <a:extLst>
              <a:ext uri="{FF2B5EF4-FFF2-40B4-BE49-F238E27FC236}">
                <a16:creationId xmlns:a16="http://schemas.microsoft.com/office/drawing/2014/main" id="{C9104F22-7E26-4897-9DD1-5D7C299E3F56}"/>
              </a:ext>
            </a:extLst>
          </p:cNvPr>
          <p:cNvSpPr txBox="1"/>
          <p:nvPr/>
        </p:nvSpPr>
        <p:spPr>
          <a:xfrm>
            <a:off x="1937657" y="6328229"/>
            <a:ext cx="8316686" cy="276999"/>
          </a:xfrm>
          <a:prstGeom prst="rect">
            <a:avLst/>
          </a:prstGeom>
          <a:noFill/>
        </p:spPr>
        <p:txBody>
          <a:bodyPr wrap="square" rtlCol="0" anchor="ctr">
            <a:spAutoFit/>
          </a:bodyPr>
          <a:lstStyle/>
          <a:p>
            <a:pPr algn="ctr"/>
            <a:r>
              <a:rPr lang="en-CA" sz="1200" dirty="0">
                <a:latin typeface="Gill Sans MT" panose="020B0502020104020203" pitchFamily="34" charset="0"/>
              </a:rPr>
              <a:t>Dataset retrieved from </a:t>
            </a:r>
            <a:r>
              <a:rPr lang="en-CA" sz="1200" dirty="0">
                <a:latin typeface="Gill Sans MT" panose="020B0502020104020203" pitchFamily="34" charset="0"/>
                <a:hlinkClick r:id="rId2"/>
              </a:rPr>
              <a:t>https://www.kaggle.com/c/understanding_cloud_organization/</a:t>
            </a:r>
            <a:r>
              <a:rPr lang="en-CA" sz="1200" dirty="0">
                <a:latin typeface="Gill Sans MT" panose="020B0502020104020203" pitchFamily="34" charset="0"/>
              </a:rPr>
              <a:t> </a:t>
            </a:r>
          </a:p>
        </p:txBody>
      </p:sp>
    </p:spTree>
    <p:extLst>
      <p:ext uri="{BB962C8B-B14F-4D97-AF65-F5344CB8AC3E}">
        <p14:creationId xmlns:p14="http://schemas.microsoft.com/office/powerpoint/2010/main" val="29186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C7C9F7-C773-4334-A89F-D8E415EC1B4D}"/>
              </a:ext>
            </a:extLst>
          </p:cNvPr>
          <p:cNvSpPr txBox="1"/>
          <p:nvPr/>
        </p:nvSpPr>
        <p:spPr>
          <a:xfrm>
            <a:off x="6096001" y="1922917"/>
            <a:ext cx="6531427" cy="4216626"/>
          </a:xfrm>
          <a:prstGeom prst="rect">
            <a:avLst/>
          </a:prstGeom>
          <a:noFill/>
          <a:ln w="28575">
            <a:solidFill>
              <a:schemeClr val="tx1"/>
            </a:solidFill>
          </a:ln>
        </p:spPr>
        <p:txBody>
          <a:bodyPr wrap="square" rtlCol="0">
            <a:spAutoFit/>
          </a:bodyPr>
          <a:lstStyle/>
          <a:p>
            <a:endParaRPr lang="en-CA" dirty="0"/>
          </a:p>
        </p:txBody>
      </p:sp>
      <p:sp>
        <p:nvSpPr>
          <p:cNvPr id="3" name="TextBox 2">
            <a:extLst>
              <a:ext uri="{FF2B5EF4-FFF2-40B4-BE49-F238E27FC236}">
                <a16:creationId xmlns:a16="http://schemas.microsoft.com/office/drawing/2014/main" id="{82442337-7AF4-4DA9-85F4-749F4E845526}"/>
              </a:ext>
            </a:extLst>
          </p:cNvPr>
          <p:cNvSpPr txBox="1"/>
          <p:nvPr/>
        </p:nvSpPr>
        <p:spPr>
          <a:xfrm>
            <a:off x="-188686" y="1922917"/>
            <a:ext cx="6284686" cy="4216626"/>
          </a:xfrm>
          <a:prstGeom prst="rect">
            <a:avLst/>
          </a:prstGeom>
          <a:noFill/>
          <a:ln w="28575">
            <a:solidFill>
              <a:schemeClr val="tx1"/>
            </a:solidFill>
          </a:ln>
        </p:spPr>
        <p:txBody>
          <a:bodyPr wrap="square" rtlCol="0">
            <a:spAutoFit/>
          </a:bodyPr>
          <a:lstStyle/>
          <a:p>
            <a:endParaRPr lang="en-CA" dirty="0"/>
          </a:p>
        </p:txBody>
      </p:sp>
      <p:sp>
        <p:nvSpPr>
          <p:cNvPr id="2" name="Title 1">
            <a:extLst>
              <a:ext uri="{FF2B5EF4-FFF2-40B4-BE49-F238E27FC236}">
                <a16:creationId xmlns:a16="http://schemas.microsoft.com/office/drawing/2014/main" id="{DBA13AED-12FE-4C13-83C8-D0AF30DB95A5}"/>
              </a:ext>
            </a:extLst>
          </p:cNvPr>
          <p:cNvSpPr>
            <a:spLocks noGrp="1"/>
          </p:cNvSpPr>
          <p:nvPr>
            <p:ph type="title"/>
          </p:nvPr>
        </p:nvSpPr>
        <p:spPr/>
        <p:txBody>
          <a:bodyPr/>
          <a:lstStyle/>
          <a:p>
            <a:r>
              <a:rPr lang="en-CA" dirty="0"/>
              <a:t>Solution – EDA </a:t>
            </a:r>
          </a:p>
        </p:txBody>
      </p:sp>
      <p:graphicFrame>
        <p:nvGraphicFramePr>
          <p:cNvPr id="5" name="Chart 4">
            <a:extLst>
              <a:ext uri="{FF2B5EF4-FFF2-40B4-BE49-F238E27FC236}">
                <a16:creationId xmlns:a16="http://schemas.microsoft.com/office/drawing/2014/main" id="{160D7DC3-CB54-4A5E-8EBD-B3C8B672FC9B}"/>
              </a:ext>
            </a:extLst>
          </p:cNvPr>
          <p:cNvGraphicFramePr/>
          <p:nvPr>
            <p:extLst>
              <p:ext uri="{D42A27DB-BD31-4B8C-83A1-F6EECF244321}">
                <p14:modId xmlns:p14="http://schemas.microsoft.com/office/powerpoint/2010/main" val="3276278307"/>
              </p:ext>
            </p:extLst>
          </p:nvPr>
        </p:nvGraphicFramePr>
        <p:xfrm>
          <a:off x="-420914" y="1922917"/>
          <a:ext cx="6516914" cy="39118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FAF3385-4E3B-4A01-8930-1E14DF90CB1A}"/>
              </a:ext>
            </a:extLst>
          </p:cNvPr>
          <p:cNvGraphicFramePr/>
          <p:nvPr>
            <p:extLst>
              <p:ext uri="{D42A27DB-BD31-4B8C-83A1-F6EECF244321}">
                <p14:modId xmlns:p14="http://schemas.microsoft.com/office/powerpoint/2010/main" val="1633628243"/>
              </p:ext>
            </p:extLst>
          </p:nvPr>
        </p:nvGraphicFramePr>
        <p:xfrm>
          <a:off x="5624285" y="1922917"/>
          <a:ext cx="6516914" cy="39118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5846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22443-5828-4F82-85AE-84C7694232DD}"/>
              </a:ext>
            </a:extLst>
          </p:cNvPr>
          <p:cNvSpPr>
            <a:spLocks noGrp="1"/>
          </p:cNvSpPr>
          <p:nvPr>
            <p:ph type="title"/>
          </p:nvPr>
        </p:nvSpPr>
        <p:spPr/>
        <p:txBody>
          <a:bodyPr/>
          <a:lstStyle/>
          <a:p>
            <a:r>
              <a:rPr lang="en-CA" dirty="0"/>
              <a:t>Solution – Model </a:t>
            </a:r>
          </a:p>
        </p:txBody>
      </p:sp>
      <p:pic>
        <p:nvPicPr>
          <p:cNvPr id="8194" name="Picture 2">
            <a:extLst>
              <a:ext uri="{FF2B5EF4-FFF2-40B4-BE49-F238E27FC236}">
                <a16:creationId xmlns:a16="http://schemas.microsoft.com/office/drawing/2014/main" id="{325FE409-6413-4C9F-9AE1-604ADF432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17" y="2697226"/>
            <a:ext cx="5740840" cy="29354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FD606F-CCFA-416D-A3ED-CA267E74C2BF}"/>
              </a:ext>
            </a:extLst>
          </p:cNvPr>
          <p:cNvSpPr txBox="1"/>
          <p:nvPr/>
        </p:nvSpPr>
        <p:spPr>
          <a:xfrm>
            <a:off x="5588000" y="1543973"/>
            <a:ext cx="6604000" cy="5154873"/>
          </a:xfrm>
          <a:prstGeom prst="rect">
            <a:avLst/>
          </a:prstGeom>
          <a:solidFill>
            <a:schemeClr val="accent2">
              <a:lumMod val="20000"/>
              <a:lumOff val="80000"/>
            </a:schemeClr>
          </a:solidFill>
        </p:spPr>
        <p:txBody>
          <a:bodyPr wrap="square" rtlCol="0" anchor="ctr">
            <a:spAutoFit/>
          </a:bodyPr>
          <a:lstStyle/>
          <a:p>
            <a:pPr>
              <a:lnSpc>
                <a:spcPts val="4000"/>
              </a:lnSpc>
            </a:pPr>
            <a:r>
              <a:rPr lang="en-CA" sz="2000" b="1" dirty="0">
                <a:latin typeface="Gill Sans MT" panose="020B0502020104020203" pitchFamily="34" charset="0"/>
              </a:rPr>
              <a:t>Model: </a:t>
            </a:r>
            <a:r>
              <a:rPr lang="en-CA" sz="2000" dirty="0">
                <a:latin typeface="Gill Sans MT" panose="020B0502020104020203" pitchFamily="34" charset="0"/>
              </a:rPr>
              <a:t>Mask R-CNN (Detection &amp; Segmentation)</a:t>
            </a:r>
          </a:p>
          <a:p>
            <a:pPr>
              <a:lnSpc>
                <a:spcPts val="4000"/>
              </a:lnSpc>
            </a:pPr>
            <a:r>
              <a:rPr lang="en-CA" sz="2000" b="1" dirty="0">
                <a:latin typeface="Gill Sans MT" panose="020B0502020104020203" pitchFamily="34" charset="0"/>
              </a:rPr>
              <a:t>Weight: </a:t>
            </a:r>
            <a:r>
              <a:rPr lang="en-CA" sz="2000" dirty="0">
                <a:latin typeface="Gill Sans MT" panose="020B0502020104020203" pitchFamily="34" charset="0"/>
              </a:rPr>
              <a:t>Coco</a:t>
            </a:r>
          </a:p>
          <a:p>
            <a:pPr>
              <a:lnSpc>
                <a:spcPts val="4000"/>
              </a:lnSpc>
            </a:pPr>
            <a:r>
              <a:rPr lang="en-CA" sz="2000" b="1" dirty="0">
                <a:latin typeface="Gill Sans MT" panose="020B0502020104020203" pitchFamily="34" charset="0"/>
              </a:rPr>
              <a:t>Image Dimension: </a:t>
            </a:r>
            <a:r>
              <a:rPr lang="en-CA" sz="2000" dirty="0">
                <a:latin typeface="Gill Sans MT" panose="020B0502020104020203" pitchFamily="34" charset="0"/>
              </a:rPr>
              <a:t>1400 x 2100 (H x W)</a:t>
            </a:r>
          </a:p>
          <a:p>
            <a:pPr>
              <a:lnSpc>
                <a:spcPts val="4000"/>
              </a:lnSpc>
            </a:pPr>
            <a:r>
              <a:rPr lang="en-CA" sz="2000" b="1" dirty="0">
                <a:latin typeface="Gill Sans MT" panose="020B0502020104020203" pitchFamily="34" charset="0"/>
              </a:rPr>
              <a:t>Steps Per Epoch:</a:t>
            </a:r>
            <a:r>
              <a:rPr lang="en-CA" sz="2000" dirty="0">
                <a:latin typeface="Gill Sans MT" panose="020B0502020104020203" pitchFamily="34" charset="0"/>
              </a:rPr>
              <a:t> 2,218</a:t>
            </a:r>
          </a:p>
          <a:p>
            <a:pPr>
              <a:lnSpc>
                <a:spcPts val="4000"/>
              </a:lnSpc>
            </a:pPr>
            <a:r>
              <a:rPr lang="en-CA" sz="2000" b="1" dirty="0">
                <a:latin typeface="Gill Sans MT" panose="020B0502020104020203" pitchFamily="34" charset="0"/>
              </a:rPr>
              <a:t>Validation Steps:</a:t>
            </a:r>
            <a:r>
              <a:rPr lang="en-CA" sz="2000" dirty="0">
                <a:latin typeface="Gill Sans MT" panose="020B0502020104020203" pitchFamily="34" charset="0"/>
              </a:rPr>
              <a:t> 555</a:t>
            </a:r>
          </a:p>
          <a:p>
            <a:pPr>
              <a:lnSpc>
                <a:spcPts val="4000"/>
              </a:lnSpc>
            </a:pPr>
            <a:r>
              <a:rPr lang="en-CA" sz="2000" b="1" dirty="0">
                <a:latin typeface="Gill Sans MT" panose="020B0502020104020203" pitchFamily="34" charset="0"/>
              </a:rPr>
              <a:t>Confidence:</a:t>
            </a:r>
            <a:r>
              <a:rPr lang="en-CA" sz="2000" dirty="0">
                <a:latin typeface="Gill Sans MT" panose="020B0502020104020203" pitchFamily="34" charset="0"/>
              </a:rPr>
              <a:t> 70% (minimum)</a:t>
            </a:r>
            <a:endParaRPr lang="en-CA" sz="2000" b="1" dirty="0">
              <a:latin typeface="Gill Sans MT" panose="020B0502020104020203" pitchFamily="34" charset="0"/>
            </a:endParaRPr>
          </a:p>
          <a:p>
            <a:pPr>
              <a:lnSpc>
                <a:spcPts val="4000"/>
              </a:lnSpc>
            </a:pPr>
            <a:r>
              <a:rPr lang="en-CA" sz="2000" b="1" dirty="0">
                <a:latin typeface="Gill Sans MT" panose="020B0502020104020203" pitchFamily="34" charset="0"/>
              </a:rPr>
              <a:t>Heads Layer Epoch: </a:t>
            </a:r>
            <a:r>
              <a:rPr lang="en-CA" sz="2000" dirty="0">
                <a:latin typeface="Gill Sans MT" panose="020B0502020104020203" pitchFamily="34" charset="0"/>
              </a:rPr>
              <a:t> 1 (few as possible)</a:t>
            </a:r>
          </a:p>
          <a:p>
            <a:pPr>
              <a:lnSpc>
                <a:spcPts val="4000"/>
              </a:lnSpc>
            </a:pPr>
            <a:r>
              <a:rPr lang="en-CA" sz="2000" b="1" dirty="0">
                <a:latin typeface="Gill Sans MT" panose="020B0502020104020203" pitchFamily="34" charset="0"/>
              </a:rPr>
              <a:t>All Layer Epoch: </a:t>
            </a:r>
            <a:r>
              <a:rPr lang="en-CA" sz="2000" dirty="0">
                <a:latin typeface="Gill Sans MT" panose="020B0502020104020203" pitchFamily="34" charset="0"/>
              </a:rPr>
              <a:t>5 (Hardware limitations)</a:t>
            </a:r>
          </a:p>
          <a:p>
            <a:pPr>
              <a:lnSpc>
                <a:spcPts val="4000"/>
              </a:lnSpc>
            </a:pPr>
            <a:r>
              <a:rPr lang="en-CA" sz="2000" b="1" dirty="0">
                <a:latin typeface="Gill Sans MT" panose="020B0502020104020203" pitchFamily="34" charset="0"/>
              </a:rPr>
              <a:t>Training Time:  </a:t>
            </a:r>
            <a:r>
              <a:rPr lang="en-CA" sz="2000" dirty="0">
                <a:latin typeface="Gill Sans MT" panose="020B0502020104020203" pitchFamily="34" charset="0"/>
              </a:rPr>
              <a:t>~16 hrs (</a:t>
            </a:r>
            <a:r>
              <a:rPr lang="en-CA" sz="2000" dirty="0" err="1">
                <a:latin typeface="Gill Sans MT" panose="020B0502020104020203" pitchFamily="34" charset="0"/>
              </a:rPr>
              <a:t>Colab</a:t>
            </a:r>
            <a:r>
              <a:rPr lang="en-CA" sz="2000" dirty="0">
                <a:latin typeface="Gill Sans MT" panose="020B0502020104020203" pitchFamily="34" charset="0"/>
              </a:rPr>
              <a:t> - GPU)</a:t>
            </a:r>
          </a:p>
          <a:p>
            <a:pPr>
              <a:lnSpc>
                <a:spcPts val="4000"/>
              </a:lnSpc>
            </a:pPr>
            <a:r>
              <a:rPr lang="en-CA" sz="2000" b="1" dirty="0">
                <a:latin typeface="Gill Sans MT" panose="020B0502020104020203" pitchFamily="34" charset="0"/>
              </a:rPr>
              <a:t>Evaluation Metric: </a:t>
            </a:r>
            <a:r>
              <a:rPr lang="en-CA" sz="2000" dirty="0">
                <a:latin typeface="Gill Sans MT" panose="020B0502020104020203" pitchFamily="34" charset="0"/>
              </a:rPr>
              <a:t>Mean Average Precision (</a:t>
            </a:r>
            <a:r>
              <a:rPr lang="en-CA" sz="2000" dirty="0" err="1">
                <a:latin typeface="Gill Sans MT" panose="020B0502020104020203" pitchFamily="34" charset="0"/>
              </a:rPr>
              <a:t>mAP</a:t>
            </a:r>
            <a:r>
              <a:rPr lang="en-CA" sz="2000" dirty="0">
                <a:latin typeface="Gill Sans MT" panose="020B0502020104020203" pitchFamily="34" charset="0"/>
              </a:rPr>
              <a:t>)</a:t>
            </a:r>
          </a:p>
        </p:txBody>
      </p:sp>
    </p:spTree>
    <p:extLst>
      <p:ext uri="{BB962C8B-B14F-4D97-AF65-F5344CB8AC3E}">
        <p14:creationId xmlns:p14="http://schemas.microsoft.com/office/powerpoint/2010/main" val="306020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TotalTime>
  <Words>421</Words>
  <Application>Microsoft Office PowerPoint</Application>
  <PresentationFormat>Widescreen</PresentationFormat>
  <Paragraphs>100</Paragraphs>
  <Slides>20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Gill Sans MT</vt:lpstr>
      <vt:lpstr>Segoe UI Light</vt:lpstr>
      <vt:lpstr>Office Theme</vt:lpstr>
      <vt:lpstr>PowerPoint Presentation</vt:lpstr>
      <vt:lpstr>Understanding Cloud Organization from Satellite Images</vt:lpstr>
      <vt:lpstr>THE TEAM</vt:lpstr>
      <vt:lpstr>AGENDA</vt:lpstr>
      <vt:lpstr>Problem Statement</vt:lpstr>
      <vt:lpstr>Problem Statement</vt:lpstr>
      <vt:lpstr>Solution – Dataset </vt:lpstr>
      <vt:lpstr>Solution – EDA </vt:lpstr>
      <vt:lpstr>Solution – Model </vt:lpstr>
      <vt:lpstr>Solution – Image Mask</vt:lpstr>
      <vt:lpstr>Solution – Journey </vt:lpstr>
      <vt:lpstr>Key Outcomes</vt:lpstr>
      <vt:lpstr>Key Outcomes</vt:lpstr>
      <vt:lpstr>Key Outcomes</vt:lpstr>
      <vt:lpstr>Next Steps</vt:lpstr>
      <vt:lpstr>Thank You</vt:lpstr>
      <vt:lpstr>Appendix – Loss</vt:lpstr>
      <vt:lpstr>Appendix – No Detection</vt:lpstr>
      <vt:lpstr>Appendix – Label Frequency</vt:lpstr>
      <vt:lpstr>Appendix – Correlation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Nisarg Patel;Nareshkumar Patel;Rueen Fiez</dc:creator>
  <cp:keywords>C_Unrestricted</cp:keywords>
  <cp:lastModifiedBy>Nisarg</cp:lastModifiedBy>
  <cp:revision>175</cp:revision>
  <dcterms:created xsi:type="dcterms:W3CDTF">2019-11-22T16:28:53Z</dcterms:created>
  <dcterms:modified xsi:type="dcterms:W3CDTF">2019-12-01T19:31:30Z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ies>
</file>